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  <p:sldMasterId id="2147483669" r:id="rId2"/>
  </p:sldMasterIdLst>
  <p:notesMasterIdLst>
    <p:notesMasterId r:id="rId17"/>
  </p:notesMasterIdLst>
  <p:sldIdLst>
    <p:sldId id="256" r:id="rId3"/>
    <p:sldId id="257" r:id="rId4"/>
    <p:sldId id="258" r:id="rId5"/>
    <p:sldId id="260" r:id="rId6"/>
    <p:sldId id="261" r:id="rId7"/>
    <p:sldId id="262" r:id="rId8"/>
    <p:sldId id="264" r:id="rId9"/>
    <p:sldId id="271" r:id="rId10"/>
    <p:sldId id="272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embeddedFontLst>
    <p:embeddedFont>
      <p:font typeface="Arial Black" panose="020B0A04020102020204" pitchFamily="34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hs.gov/science-and-technology/publication/active-assailant-integrated-response-recommended-equipment-list-and-guidance-first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e1bc7e147_2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g7e1bc7e147_2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e1bc7e147_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g7e1bc7e147_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e1bc7e14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11;g7e1bc7e14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8c4282d7c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23;g8c4282d7c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5618d372e7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5618d372e7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Link to doc: </a:t>
            </a:r>
            <a:r>
              <a:rPr lang="en-US" dirty="0">
                <a:hlinkClick r:id="rId3"/>
              </a:rPr>
              <a:t>Active Assailant Integrated Response Recommended Equipment List and Guidance for First Responders | Homeland Security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419d47b8b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419d47b8b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14e35b10e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14e35b10e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365101F0-F09E-4543-06FD-8B5B0289E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14e35b10e3_0_7:notes">
            <a:extLst>
              <a:ext uri="{FF2B5EF4-FFF2-40B4-BE49-F238E27FC236}">
                <a16:creationId xmlns:a16="http://schemas.microsoft.com/office/drawing/2014/main" id="{9C21D3A7-D902-C5D0-78A8-A0FDE744D4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14e35b10e3_0_7:notes">
            <a:extLst>
              <a:ext uri="{FF2B5EF4-FFF2-40B4-BE49-F238E27FC236}">
                <a16:creationId xmlns:a16="http://schemas.microsoft.com/office/drawing/2014/main" id="{089E5595-68EE-B2A6-9E28-E45BDE41BD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37651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EA38F1CC-C994-44AD-7E34-469D5DF0D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14e35b10e3_0_7:notes">
            <a:extLst>
              <a:ext uri="{FF2B5EF4-FFF2-40B4-BE49-F238E27FC236}">
                <a16:creationId xmlns:a16="http://schemas.microsoft.com/office/drawing/2014/main" id="{821EBBCF-550A-4866-E807-E3F2BDA356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14e35b10e3_0_7:notes">
            <a:extLst>
              <a:ext uri="{FF2B5EF4-FFF2-40B4-BE49-F238E27FC236}">
                <a16:creationId xmlns:a16="http://schemas.microsoft.com/office/drawing/2014/main" id="{3DD02B84-B4C7-F586-5803-789F8B092D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2026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a87c2cc8d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a87c2cc8d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01bdf380e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01bdf380e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Whole group roundtable, NOT subcommittee report-outs. 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e1bc7e14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5" name="Google Shape;165;g7e1bc7e14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7e1bc7e14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7e1bc7e14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7e1bc7e14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7e1bc7e14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2F2F2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 Black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6965886" y="4706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solidFill>
          <a:srgbClr val="F2F2F2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628650" y="1077686"/>
            <a:ext cx="7886700" cy="3387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6965886" y="4706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F2F2F2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 Black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sldNum" idx="12"/>
          </p:nvPr>
        </p:nvSpPr>
        <p:spPr>
          <a:xfrm>
            <a:off x="6965886" y="4706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bg>
      <p:bgPr>
        <a:solidFill>
          <a:srgbClr val="F2F2F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6965886" y="4706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bg>
      <p:bgPr>
        <a:solidFill>
          <a:srgbClr val="F2F2F2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ldNum" idx="12"/>
          </p:nvPr>
        </p:nvSpPr>
        <p:spPr>
          <a:xfrm>
            <a:off x="6965886" y="4706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rgbClr val="F2F2F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sldNum" idx="12"/>
          </p:nvPr>
        </p:nvSpPr>
        <p:spPr>
          <a:xfrm>
            <a:off x="6965886" y="4706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2F2F2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>
            <a:spLocks noGrp="1"/>
          </p:cNvSpPr>
          <p:nvPr>
            <p:ph type="sldNum" idx="12"/>
          </p:nvPr>
        </p:nvSpPr>
        <p:spPr>
          <a:xfrm>
            <a:off x="6965886" y="4706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sp>
        <p:nvSpPr>
          <p:cNvPr id="86" name="Google Shape;86;p20"/>
          <p:cNvSpPr/>
          <p:nvPr/>
        </p:nvSpPr>
        <p:spPr>
          <a:xfrm>
            <a:off x="172617" y="4417859"/>
            <a:ext cx="2703545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Active Assailant Interdisciplinary </a:t>
            </a:r>
            <a:endParaRPr sz="11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Work Group (AAIWG)</a:t>
            </a:r>
            <a:endParaRPr sz="1200" b="0" i="0" u="none" strike="noStrike" cap="none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bg>
      <p:bgPr>
        <a:solidFill>
          <a:srgbClr val="F2F2F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marL="1828800" lvl="3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4pPr>
            <a:lvl5pPr marL="2286000" lvl="4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sldNum" idx="12"/>
          </p:nvPr>
        </p:nvSpPr>
        <p:spPr>
          <a:xfrm>
            <a:off x="6965886" y="4706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bg>
      <p:bgPr>
        <a:solidFill>
          <a:srgbClr val="F2F2F2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5" name="Google Shape;95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sldNum" idx="12"/>
          </p:nvPr>
        </p:nvSpPr>
        <p:spPr>
          <a:xfrm>
            <a:off x="6965886" y="4706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 Black"/>
              <a:buNone/>
              <a:defRPr sz="33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077686"/>
            <a:ext cx="7886700" cy="3387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6965886" y="4706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sp>
        <p:nvSpPr>
          <p:cNvPr id="54" name="Google Shape;54;p13"/>
          <p:cNvSpPr/>
          <p:nvPr/>
        </p:nvSpPr>
        <p:spPr>
          <a:xfrm rot="-5400000">
            <a:off x="4220989" y="383672"/>
            <a:ext cx="375457" cy="8817427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7F7F7F"/>
              </a:gs>
            </a:gsLst>
            <a:lin ang="540000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502873" y="4428346"/>
            <a:ext cx="641126" cy="82969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3820419" y="4677141"/>
            <a:ext cx="4753947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Active Assailant Interdisciplinary Work Group (AAIWG)</a:t>
            </a:r>
            <a:endParaRPr sz="1200" b="0" i="0" u="none" strike="noStrike" cap="none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>
            <a:spLocks noGrp="1"/>
          </p:cNvSpPr>
          <p:nvPr>
            <p:ph type="ctrTitle"/>
          </p:nvPr>
        </p:nvSpPr>
        <p:spPr>
          <a:xfrm>
            <a:off x="1143000" y="635547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 Black"/>
              <a:buNone/>
            </a:pPr>
            <a:r>
              <a:rPr lang="en" sz="3600"/>
              <a:t>Maryland Active Assailant</a:t>
            </a:r>
            <a:endParaRPr sz="36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 Black"/>
              <a:buNone/>
            </a:pPr>
            <a:r>
              <a:rPr lang="en" sz="3600"/>
              <a:t>Interdisciplinary Work Group</a:t>
            </a:r>
            <a:endParaRPr sz="3600" dirty="0"/>
          </a:p>
        </p:txBody>
      </p:sp>
      <p:sp>
        <p:nvSpPr>
          <p:cNvPr id="102" name="Google Shape;102;p23"/>
          <p:cNvSpPr txBox="1">
            <a:spLocks noGrp="1"/>
          </p:cNvSpPr>
          <p:nvPr>
            <p:ph type="subTitle" idx="1"/>
          </p:nvPr>
        </p:nvSpPr>
        <p:spPr>
          <a:xfrm>
            <a:off x="1143000" y="24899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000" dirty="0"/>
              <a:t>May 14, 2026</a:t>
            </a:r>
            <a:endParaRPr sz="30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30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3000" i="1" dirty="0">
              <a:solidFill>
                <a:srgbClr val="98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4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 Black"/>
              <a:buNone/>
            </a:pPr>
            <a:r>
              <a:rPr lang="en" sz="3600" dirty="0"/>
              <a:t>Q2 Meeting Agenda</a:t>
            </a:r>
            <a:endParaRPr sz="3600" dirty="0"/>
          </a:p>
        </p:txBody>
      </p:sp>
      <p:sp>
        <p:nvSpPr>
          <p:cNvPr id="108" name="Google Shape;108;p24"/>
          <p:cNvSpPr txBox="1">
            <a:spLocks noGrp="1"/>
          </p:cNvSpPr>
          <p:nvPr>
            <p:ph type="body" idx="1"/>
          </p:nvPr>
        </p:nvSpPr>
        <p:spPr>
          <a:xfrm>
            <a:off x="628650" y="925286"/>
            <a:ext cx="7886700" cy="3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74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Char char="❖"/>
            </a:pPr>
            <a:r>
              <a:rPr lang="en" sz="2300" dirty="0"/>
              <a:t>Call to Order</a:t>
            </a:r>
            <a:endParaRPr sz="2300" dirty="0"/>
          </a:p>
          <a:p>
            <a:pPr marL="457200" lvl="0" indent="-374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Char char="❖"/>
            </a:pPr>
            <a:r>
              <a:rPr lang="en" sz="2300" dirty="0"/>
              <a:t>Subcommittee Updates</a:t>
            </a:r>
            <a:endParaRPr sz="2300" dirty="0"/>
          </a:p>
          <a:p>
            <a:pPr indent="-374650">
              <a:spcBef>
                <a:spcPts val="0"/>
              </a:spcBef>
              <a:buSzPts val="2300"/>
              <a:buFont typeface="Arial"/>
              <a:buChar char="❖"/>
            </a:pPr>
            <a:r>
              <a:rPr lang="en-US" sz="2300" dirty="0"/>
              <a:t>MCAC Current Events Update</a:t>
            </a:r>
          </a:p>
          <a:p>
            <a:pPr indent="-374650">
              <a:spcBef>
                <a:spcPts val="0"/>
              </a:spcBef>
              <a:buSzPts val="2300"/>
              <a:buFont typeface="Arial"/>
              <a:buChar char="❖"/>
            </a:pPr>
            <a:r>
              <a:rPr lang="en-US" sz="2300" dirty="0"/>
              <a:t>TAK Working Group Update</a:t>
            </a:r>
          </a:p>
          <a:p>
            <a:pPr indent="-374650">
              <a:spcBef>
                <a:spcPts val="0"/>
              </a:spcBef>
              <a:buSzPts val="2300"/>
              <a:buFont typeface="Arial"/>
              <a:buChar char="❖"/>
            </a:pPr>
            <a:r>
              <a:rPr lang="en-US" sz="2300" dirty="0"/>
              <a:t>Legislative Update</a:t>
            </a:r>
          </a:p>
          <a:p>
            <a:pPr indent="-374650">
              <a:spcBef>
                <a:spcPts val="0"/>
              </a:spcBef>
              <a:buSzPts val="2300"/>
              <a:buFont typeface="Arial"/>
              <a:buChar char="❖"/>
            </a:pPr>
            <a:r>
              <a:rPr lang="en-US" sz="2300" dirty="0"/>
              <a:t>Recent &amp; Upcoming Events</a:t>
            </a: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❖"/>
            </a:pPr>
            <a:r>
              <a:rPr lang="en" sz="2300" dirty="0"/>
              <a:t>Member Roundtable</a:t>
            </a:r>
            <a:endParaRPr sz="2300"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❖"/>
            </a:pPr>
            <a:r>
              <a:rPr lang="en" sz="2300" dirty="0"/>
              <a:t>Action Item Review</a:t>
            </a:r>
            <a:endParaRPr sz="2300" dirty="0"/>
          </a:p>
          <a:p>
            <a:pPr marL="457200" lvl="0" indent="-374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Char char="❖"/>
            </a:pPr>
            <a:r>
              <a:rPr lang="en" sz="2300" dirty="0"/>
              <a:t>Closing Remarks &amp; Adjourn</a:t>
            </a:r>
            <a:endParaRPr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 Black"/>
              <a:buNone/>
            </a:pPr>
            <a:r>
              <a:rPr lang="en" sz="3600"/>
              <a:t>Call to Order</a:t>
            </a:r>
            <a:endParaRPr sz="3600" dirty="0"/>
          </a:p>
        </p:txBody>
      </p:sp>
      <p:sp>
        <p:nvSpPr>
          <p:cNvPr id="114" name="Google Shape;114;p25"/>
          <p:cNvSpPr txBox="1">
            <a:spLocks noGrp="1"/>
          </p:cNvSpPr>
          <p:nvPr>
            <p:ph type="body" idx="1"/>
          </p:nvPr>
        </p:nvSpPr>
        <p:spPr>
          <a:xfrm>
            <a:off x="628650" y="1077686"/>
            <a:ext cx="7886700" cy="3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 sz="1800" dirty="0"/>
              <a:t>Cpl. Mark Klinger, Co-Chair, MD AAIWG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 sz="1800" dirty="0"/>
              <a:t>Mr. Randy Linthicum, Co-Chair, MD AAIWG</a:t>
            </a:r>
            <a:endParaRPr sz="1800"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b="0" dirty="0"/>
              <a:t>Introductions</a:t>
            </a:r>
            <a:endParaRPr lang="en" sz="1800" b="0"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sz="1800" b="0" dirty="0"/>
              <a:t>Approval of Meeting Minutes from </a:t>
            </a:r>
            <a:r>
              <a:rPr lang="en-US" b="0" dirty="0"/>
              <a:t>February 26, 2026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>
            <a:spLocks noGrp="1"/>
          </p:cNvSpPr>
          <p:nvPr>
            <p:ph type="title"/>
          </p:nvPr>
        </p:nvSpPr>
        <p:spPr>
          <a:xfrm>
            <a:off x="628650" y="27592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 Black"/>
              <a:buNone/>
            </a:pPr>
            <a:r>
              <a:rPr lang="en" sz="3500"/>
              <a:t>Subcommittee Updates</a:t>
            </a:r>
            <a:endParaRPr sz="3500" dirty="0"/>
          </a:p>
        </p:txBody>
      </p:sp>
      <p:sp>
        <p:nvSpPr>
          <p:cNvPr id="126" name="Google Shape;126;p27"/>
          <p:cNvSpPr txBox="1">
            <a:spLocks noGrp="1"/>
          </p:cNvSpPr>
          <p:nvPr>
            <p:ph type="body" idx="1"/>
          </p:nvPr>
        </p:nvSpPr>
        <p:spPr>
          <a:xfrm>
            <a:off x="713225" y="1216900"/>
            <a:ext cx="7886700" cy="30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 b="0" dirty="0"/>
              <a:t>First Responder Guidelines </a:t>
            </a:r>
            <a:endParaRPr b="0" i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 b="0" dirty="0"/>
              <a:t>Mass Casualty Support Services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endParaRPr lang="en" b="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 b="0" i="1" dirty="0"/>
              <a:t>Reminder – all voting members must participate on a subcommittee</a:t>
            </a:r>
            <a:endParaRPr b="0" i="1" dirty="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>
            <a:spLocks noGrp="1"/>
          </p:cNvSpPr>
          <p:nvPr>
            <p:ph type="title"/>
          </p:nvPr>
        </p:nvSpPr>
        <p:spPr>
          <a:xfrm>
            <a:off x="628650" y="106136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First Responder Guidelines</a:t>
            </a:r>
            <a:endParaRPr dirty="0"/>
          </a:p>
        </p:txBody>
      </p:sp>
      <p:sp>
        <p:nvSpPr>
          <p:cNvPr id="132" name="Google Shape;132;p28"/>
          <p:cNvSpPr txBox="1">
            <a:spLocks noGrp="1"/>
          </p:cNvSpPr>
          <p:nvPr>
            <p:ph type="body" idx="1"/>
          </p:nvPr>
        </p:nvSpPr>
        <p:spPr>
          <a:xfrm>
            <a:off x="628650" y="994200"/>
            <a:ext cx="7603800" cy="3387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spcBef>
                <a:spcPts val="800"/>
              </a:spcBef>
              <a:spcAft>
                <a:spcPts val="0"/>
              </a:spcAft>
              <a:buSzPts val="1800"/>
              <a:buChar char="❖"/>
            </a:pPr>
            <a:r>
              <a:rPr lang="en" sz="1800" dirty="0"/>
              <a:t>Mr. Scott Haas, Queen Anne’s County</a:t>
            </a:r>
            <a:endParaRPr b="0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" b="0" dirty="0"/>
              <a:t>Active Assailant Integrated Response (AAIR) Recommended Equipment List and Guidance for First Responders has been published!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" b="0" dirty="0"/>
              <a:t>Replaces original Equipment Guidelines and Body Armor for EMS documents, to be updated on website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" b="0" dirty="0"/>
              <a:t> ICS FOG re-development</a:t>
            </a:r>
          </a:p>
          <a:p>
            <a:pPr lvl="3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" b="0" dirty="0"/>
              <a:t>Previously discussed joint update – AAIWG will assist in technical review/SME capacity but will not author</a:t>
            </a:r>
          </a:p>
          <a:p>
            <a:pPr marL="9144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r>
              <a:rPr lang="en" b="0" dirty="0"/>
              <a:t>Next meeting: TBD 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lang="en-US" b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9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172"/>
          </a:xfr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Mass Casualty Support Services</a:t>
            </a:r>
            <a:endParaRPr lang="en-US"/>
          </a:p>
        </p:txBody>
      </p:sp>
      <p:sp>
        <p:nvSpPr>
          <p:cNvPr id="138" name="Google Shape;138;p29"/>
          <p:cNvSpPr txBox="1">
            <a:spLocks noGrp="1"/>
          </p:cNvSpPr>
          <p:nvPr>
            <p:ph type="body" idx="4294967295"/>
          </p:nvPr>
        </p:nvSpPr>
        <p:spPr>
          <a:xfrm>
            <a:off x="628650" y="1184672"/>
            <a:ext cx="5253990" cy="3264408"/>
          </a:xfrm>
        </p:spPr>
        <p:txBody>
          <a:bodyPr spcFirstLastPara="1" lIns="68575" tIns="34275" rIns="68575" bIns="34275" anchor="t" anchorCtr="0">
            <a:normAutofit/>
          </a:bodyPr>
          <a:lstStyle/>
          <a:p>
            <a:pPr marL="457200" lvl="0" indent="-34290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❖"/>
            </a:pPr>
            <a:r>
              <a:rPr lang="en-US" b="0" i="0" u="none" strike="noStrike" cap="none" dirty="0"/>
              <a:t>Ms. Cecilia Warren, </a:t>
            </a:r>
            <a:r>
              <a:rPr lang="en-US" b="0" i="0" u="none" strike="noStrike" cap="none" dirty="0" err="1"/>
              <a:t>MDoD</a:t>
            </a:r>
            <a:endParaRPr lang="en-US" b="0" i="0" u="none" strike="noStrike" cap="none" dirty="0"/>
          </a:p>
          <a:p>
            <a:pPr marL="457200" lvl="0" indent="-34290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❖"/>
            </a:pPr>
            <a:r>
              <a:rPr lang="en-US" b="0" i="0" u="none" strike="noStrike" cap="none" dirty="0"/>
              <a:t>Ms. Rebecca Allyn, GOCPP</a:t>
            </a:r>
          </a:p>
          <a:p>
            <a:pPr lvl="1" indent="-34290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➢"/>
            </a:pPr>
            <a:r>
              <a:rPr lang="en-US" sz="2100" b="0" i="0" u="none" strike="noStrike" cap="none" dirty="0"/>
              <a:t>Support Services for MCIs Guidance and Best Practices undergoing revamp</a:t>
            </a:r>
          </a:p>
          <a:p>
            <a:pPr lvl="2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</a:pPr>
            <a:r>
              <a:rPr lang="en-US" sz="2100" b="0" i="0" u="none" strike="noStrike" cap="none" dirty="0"/>
              <a:t>~50% draft was distributed 5/8</a:t>
            </a:r>
          </a:p>
          <a:p>
            <a:pPr lvl="2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</a:pPr>
            <a:r>
              <a:rPr lang="en-US" sz="2100" b="0" i="0" u="none" strike="noStrike" cap="none" dirty="0"/>
              <a:t>Feedback due 5/22 using change table link or track changes/comments</a:t>
            </a:r>
          </a:p>
          <a:p>
            <a:pPr marL="914400" lvl="1" indent="-34290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➢"/>
            </a:pPr>
            <a:r>
              <a:rPr lang="en-US" sz="2100" b="0" i="0" u="none" strike="noStrike" cap="none" dirty="0"/>
              <a:t>Next meeting: 5/27 at 10am</a:t>
            </a:r>
          </a:p>
          <a:p>
            <a:pPr marL="914400" lvl="0" indent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endParaRPr lang="en-US" b="0" i="0" u="none" strike="noStrike" cap="none" dirty="0"/>
          </a:p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endParaRPr lang="en-US" b="0" i="0" u="none" strike="noStrike" cap="non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FC8986-0BD0-E213-464A-B9DED051EC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15" r="10094"/>
          <a:stretch>
            <a:fillRect/>
          </a:stretch>
        </p:blipFill>
        <p:spPr>
          <a:xfrm>
            <a:off x="6263640" y="1184672"/>
            <a:ext cx="2251709" cy="3264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MCAC Current Events Update</a:t>
            </a:r>
            <a:endParaRPr dirty="0"/>
          </a:p>
        </p:txBody>
      </p:sp>
      <p:sp>
        <p:nvSpPr>
          <p:cNvPr id="150" name="Google Shape;150;p31"/>
          <p:cNvSpPr txBox="1">
            <a:spLocks noGrp="1"/>
          </p:cNvSpPr>
          <p:nvPr>
            <p:ph type="body" idx="1"/>
          </p:nvPr>
        </p:nvSpPr>
        <p:spPr>
          <a:xfrm>
            <a:off x="628650" y="878261"/>
            <a:ext cx="7886700" cy="3387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 sz="1800" dirty="0"/>
              <a:t>Ms. Kaylee Bennett, MCAC</a:t>
            </a:r>
            <a:endParaRPr sz="18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b="0" dirty="0"/>
              <a:t>Recent real-world events overview</a:t>
            </a:r>
            <a:endParaRPr b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B4C3C738-E57C-60DA-B76E-8703828C8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>
            <a:extLst>
              <a:ext uri="{FF2B5EF4-FFF2-40B4-BE49-F238E27FC236}">
                <a16:creationId xmlns:a16="http://schemas.microsoft.com/office/drawing/2014/main" id="{342F1510-04FA-83AB-7E41-BF95B38BA7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TAK Working Group Update</a:t>
            </a:r>
            <a:endParaRPr dirty="0"/>
          </a:p>
        </p:txBody>
      </p:sp>
      <p:sp>
        <p:nvSpPr>
          <p:cNvPr id="150" name="Google Shape;150;p31">
            <a:extLst>
              <a:ext uri="{FF2B5EF4-FFF2-40B4-BE49-F238E27FC236}">
                <a16:creationId xmlns:a16="http://schemas.microsoft.com/office/drawing/2014/main" id="{8DC6BAA4-8C48-FA5D-844C-C95013AF0D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8650" y="878261"/>
            <a:ext cx="7886700" cy="3387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 indent="-342900">
              <a:spcBef>
                <a:spcPts val="0"/>
              </a:spcBef>
              <a:buSzPts val="1800"/>
              <a:buFont typeface="Calibri"/>
              <a:buChar char="❖"/>
            </a:pPr>
            <a:r>
              <a:rPr lang="en-US" sz="1800" dirty="0"/>
              <a:t>Cpl. Mark Klinger, Co-Chair, MD AAIWG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b="0" dirty="0"/>
              <a:t>TAK Working Group formalization/organization updates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69179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41F50EC5-3401-B1A7-C71D-3AF6CD51F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>
            <a:extLst>
              <a:ext uri="{FF2B5EF4-FFF2-40B4-BE49-F238E27FC236}">
                <a16:creationId xmlns:a16="http://schemas.microsoft.com/office/drawing/2014/main" id="{28E31E8B-748F-676F-2736-E633DDC88D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Legislative Updates</a:t>
            </a:r>
            <a:endParaRPr dirty="0"/>
          </a:p>
        </p:txBody>
      </p:sp>
      <p:sp>
        <p:nvSpPr>
          <p:cNvPr id="150" name="Google Shape;150;p31">
            <a:extLst>
              <a:ext uri="{FF2B5EF4-FFF2-40B4-BE49-F238E27FC236}">
                <a16:creationId xmlns:a16="http://schemas.microsoft.com/office/drawing/2014/main" id="{27A2E2AB-3073-CCA3-8774-3819AD7528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8650" y="878261"/>
            <a:ext cx="7886700" cy="3387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 sz="1800" dirty="0"/>
              <a:t>Ms. </a:t>
            </a:r>
            <a:r>
              <a:rPr lang="en-US" sz="1800" dirty="0"/>
              <a:t>Emily Wesselhoff, MDEM</a:t>
            </a:r>
            <a:endParaRPr sz="18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" b="0" dirty="0"/>
              <a:t>Recent legislation updates/changes relevant to public safety and active assailant incidents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1814992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2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Recent &amp; Upcoming Events</a:t>
            </a:r>
            <a:endParaRPr dirty="0"/>
          </a:p>
        </p:txBody>
      </p:sp>
      <p:sp>
        <p:nvSpPr>
          <p:cNvPr id="156" name="Google Shape;156;p32"/>
          <p:cNvSpPr txBox="1">
            <a:spLocks noGrp="1"/>
          </p:cNvSpPr>
          <p:nvPr>
            <p:ph type="body" idx="1"/>
          </p:nvPr>
        </p:nvSpPr>
        <p:spPr>
          <a:xfrm>
            <a:off x="628650" y="1077686"/>
            <a:ext cx="7886700" cy="3387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❖"/>
            </a:pPr>
            <a:r>
              <a:rPr lang="en" sz="1800" dirty="0"/>
              <a:t>Cpl. Mark Klinger, Co-Chair, MD AAIWG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❖"/>
            </a:pPr>
            <a:r>
              <a:rPr lang="en" sz="1800" dirty="0"/>
              <a:t>Mr. Randy Linthicum, Co-Chair, MD AAIWG</a:t>
            </a:r>
            <a:endParaRPr b="0" i="1" dirty="0"/>
          </a:p>
          <a:p>
            <a:pPr lvl="1">
              <a:spcBef>
                <a:spcPts val="0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" b="0" dirty="0"/>
              <a:t>MDEMA Conference</a:t>
            </a:r>
          </a:p>
          <a:p>
            <a:pPr marL="1314450" lvl="2" indent="-285750">
              <a:spcBef>
                <a:spcPts val="0"/>
              </a:spcBef>
              <a:buSzPts val="1800"/>
              <a:buFont typeface="Wingdings" panose="05000000000000000000" pitchFamily="2" charset="2"/>
              <a:buChar char="§"/>
            </a:pPr>
            <a:r>
              <a:rPr lang="en" b="0" dirty="0"/>
              <a:t>May 26-29, 2026</a:t>
            </a:r>
          </a:p>
          <a:p>
            <a:pPr lvl="1">
              <a:spcBef>
                <a:spcPts val="0"/>
              </a:spcBef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" b="0" dirty="0"/>
              <a:t>MCSS Conference</a:t>
            </a:r>
          </a:p>
          <a:p>
            <a:pPr marL="1314450" lvl="2" indent="-285750">
              <a:spcBef>
                <a:spcPts val="0"/>
              </a:spcBef>
              <a:buSzPts val="1800"/>
              <a:buFont typeface="Wingdings" panose="05000000000000000000" pitchFamily="2" charset="2"/>
              <a:buChar char="§"/>
            </a:pPr>
            <a:r>
              <a:rPr lang="en-US" b="0" dirty="0"/>
              <a:t>July 22-23, 2026</a:t>
            </a:r>
          </a:p>
          <a:p>
            <a:pPr marL="1314450" lvl="2" indent="-285750">
              <a:spcBef>
                <a:spcPts val="0"/>
              </a:spcBef>
              <a:buSzPts val="1800"/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rgbClr val="FF0000"/>
                </a:solidFill>
              </a:rPr>
              <a:t>Need volunteers for AAIWG booth </a:t>
            </a:r>
          </a:p>
          <a:p>
            <a:pPr marL="1771650" lvl="3" indent="-285750">
              <a:spcBef>
                <a:spcPts val="0"/>
              </a:spcBef>
              <a:buSzPts val="1800"/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</a:rPr>
              <a:t>Set up: 7/21 (2p-5p) or 7/22 (6a-7a)</a:t>
            </a:r>
          </a:p>
          <a:p>
            <a:pPr marL="1771650" lvl="3" indent="-285750">
              <a:spcBef>
                <a:spcPts val="0"/>
              </a:spcBef>
              <a:buSzPts val="1800"/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</a:rPr>
              <a:t>Booth hours: 7/22 and 7/23 (7a-4p)</a:t>
            </a:r>
            <a:endParaRPr lang="en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" b="0" dirty="0"/>
              <a:t>Mid-Atlantic Life Safety </a:t>
            </a:r>
          </a:p>
          <a:p>
            <a:pPr marL="1314450" lvl="2" indent="-285750">
              <a:spcBef>
                <a:spcPts val="0"/>
              </a:spcBef>
              <a:buSzPts val="1800"/>
              <a:buFont typeface="Wingdings" panose="05000000000000000000" pitchFamily="2" charset="2"/>
              <a:buChar char="§"/>
            </a:pPr>
            <a:r>
              <a:rPr lang="en" b="0" dirty="0"/>
              <a:t>Sept. 15, 2026</a:t>
            </a:r>
          </a:p>
          <a:p>
            <a:pPr marL="857250" lvl="1" indent="-285750">
              <a:spcBef>
                <a:spcPts val="0"/>
              </a:spcBef>
              <a:buSzPts val="1800"/>
              <a:buFont typeface="Wingdings" panose="05000000000000000000" pitchFamily="2" charset="2"/>
              <a:buChar char="Ø"/>
            </a:pPr>
            <a:r>
              <a:rPr lang="en" b="0" dirty="0"/>
              <a:t>2027 AAIWG Sympsoium </a:t>
            </a:r>
          </a:p>
          <a:p>
            <a:pPr marL="1314450" lvl="2" indent="-285750">
              <a:spcBef>
                <a:spcPts val="0"/>
              </a:spcBef>
              <a:buSzPts val="1800"/>
              <a:buFont typeface="Wingdings" panose="05000000000000000000" pitchFamily="2" charset="2"/>
              <a:buChar char="§"/>
            </a:pPr>
            <a:r>
              <a:rPr lang="en" b="0" dirty="0"/>
              <a:t>TBD – Feb/Mar/Apr</a:t>
            </a:r>
          </a:p>
          <a:p>
            <a:pPr lvl="1">
              <a:spcBef>
                <a:spcPts val="0"/>
              </a:spcBef>
              <a:buClr>
                <a:srgbClr val="000000"/>
              </a:buClr>
              <a:buFont typeface="Arial"/>
              <a:buChar char="➢"/>
            </a:pPr>
            <a:endParaRPr lang="en" b="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3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Member Roundtable Discussion</a:t>
            </a:r>
            <a:endParaRPr dirty="0"/>
          </a:p>
        </p:txBody>
      </p:sp>
      <p:sp>
        <p:nvSpPr>
          <p:cNvPr id="162" name="Google Shape;162;p33"/>
          <p:cNvSpPr txBox="1">
            <a:spLocks noGrp="1"/>
          </p:cNvSpPr>
          <p:nvPr>
            <p:ph type="body" idx="1"/>
          </p:nvPr>
        </p:nvSpPr>
        <p:spPr>
          <a:xfrm>
            <a:off x="628650" y="1077686"/>
            <a:ext cx="7886700" cy="3387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Discussion of items of interest or concern from any voting member</a:t>
            </a:r>
          </a:p>
          <a:p>
            <a:pPr marL="800100" lvl="1" indent="-342900"/>
            <a:r>
              <a:rPr lang="en" b="0" i="1" dirty="0"/>
              <a:t>Request for keynote speaker recommendations for houses of worship security event sponsored by Baltimore City </a:t>
            </a:r>
            <a:endParaRPr b="0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 Black"/>
              <a:buNone/>
            </a:pPr>
            <a:r>
              <a:rPr lang="en" sz="3600"/>
              <a:t>Action Item Review</a:t>
            </a:r>
            <a:endParaRPr sz="3600" dirty="0"/>
          </a:p>
        </p:txBody>
      </p:sp>
      <p:sp>
        <p:nvSpPr>
          <p:cNvPr id="168" name="Google Shape;168;p34"/>
          <p:cNvSpPr txBox="1">
            <a:spLocks noGrp="1"/>
          </p:cNvSpPr>
          <p:nvPr>
            <p:ph type="body" idx="1"/>
          </p:nvPr>
        </p:nvSpPr>
        <p:spPr>
          <a:xfrm>
            <a:off x="628650" y="1077686"/>
            <a:ext cx="7886700" cy="3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 sz="1800" dirty="0"/>
              <a:t>Cpl. Mark Klinger, Co-Chair, MD AAIWG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 sz="1800" dirty="0"/>
              <a:t>Mr. Randy Linthicum, Co-Chair, MD AAIWG</a:t>
            </a:r>
            <a:endParaRPr sz="1800" dirty="0"/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5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Closing Remarks</a:t>
            </a:r>
            <a:endParaRPr dirty="0"/>
          </a:p>
        </p:txBody>
      </p:sp>
      <p:sp>
        <p:nvSpPr>
          <p:cNvPr id="174" name="Google Shape;174;p35"/>
          <p:cNvSpPr txBox="1">
            <a:spLocks noGrp="1"/>
          </p:cNvSpPr>
          <p:nvPr>
            <p:ph type="body" idx="1"/>
          </p:nvPr>
        </p:nvSpPr>
        <p:spPr>
          <a:xfrm>
            <a:off x="628650" y="1077686"/>
            <a:ext cx="7886700" cy="3387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 sz="1800" dirty="0"/>
              <a:t>Cpl. Mark Klinger, Co-Chair, MD AAIWG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 sz="1800" dirty="0"/>
              <a:t>Mr. Randy Linthicum, Co-Chair, MD AAIWG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"/>
          <p:cNvSpPr txBox="1">
            <a:spLocks noGrp="1"/>
          </p:cNvSpPr>
          <p:nvPr>
            <p:ph type="title"/>
          </p:nvPr>
        </p:nvSpPr>
        <p:spPr>
          <a:xfrm>
            <a:off x="628650" y="1315950"/>
            <a:ext cx="7886700" cy="21831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Adjourn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aaiwg.mdem@maryland.gov</a:t>
            </a: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452</Words>
  <Application>Microsoft Office PowerPoint</Application>
  <PresentationFormat>On-screen Show (16:9)</PresentationFormat>
  <Paragraphs>74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 Black</vt:lpstr>
      <vt:lpstr>Wingdings</vt:lpstr>
      <vt:lpstr>Calibri</vt:lpstr>
      <vt:lpstr>Arial</vt:lpstr>
      <vt:lpstr>Simple Light</vt:lpstr>
      <vt:lpstr>Office Theme</vt:lpstr>
      <vt:lpstr>Maryland Active Assailant Interdisciplinary Work Group</vt:lpstr>
      <vt:lpstr>Q2 Meeting Agenda</vt:lpstr>
      <vt:lpstr>Call to Order</vt:lpstr>
      <vt:lpstr>Subcommittee Updates</vt:lpstr>
      <vt:lpstr>First Responder Guidelines</vt:lpstr>
      <vt:lpstr>Mass Casualty Support Services</vt:lpstr>
      <vt:lpstr>MCAC Current Events Update</vt:lpstr>
      <vt:lpstr>TAK Working Group Update</vt:lpstr>
      <vt:lpstr>Legislative Updates</vt:lpstr>
      <vt:lpstr>Recent &amp; Upcoming Events</vt:lpstr>
      <vt:lpstr>Member Roundtable Discussion</vt:lpstr>
      <vt:lpstr>Action Item Review</vt:lpstr>
      <vt:lpstr>Closing Remarks</vt:lpstr>
      <vt:lpstr>Adjourn  aaiwg.mdem@maryland.gov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Bryson, Katie</dc:creator>
  <cp:lastModifiedBy>Gray, Jennifer</cp:lastModifiedBy>
  <cp:revision>16</cp:revision>
  <dcterms:modified xsi:type="dcterms:W3CDTF">2026-05-12T14:36:36Z</dcterms:modified>
</cp:coreProperties>
</file>