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8" r:id="rId1"/>
    <p:sldMasterId id="2147483669" r:id="rId2"/>
  </p:sldMasterIdLst>
  <p:notesMasterIdLst>
    <p:notesMasterId r:id="rId16"/>
  </p:notesMasterIdLst>
  <p:sldIdLst>
    <p:sldId id="256" r:id="rId3"/>
    <p:sldId id="257" r:id="rId4"/>
    <p:sldId id="258" r:id="rId5"/>
    <p:sldId id="260" r:id="rId6"/>
    <p:sldId id="261" r:id="rId7"/>
    <p:sldId id="262" r:id="rId8"/>
    <p:sldId id="264" r:id="rId9"/>
    <p:sldId id="265" r:id="rId10"/>
    <p:sldId id="270" r:id="rId11"/>
    <p:sldId id="266" r:id="rId12"/>
    <p:sldId id="267" r:id="rId13"/>
    <p:sldId id="268" r:id="rId14"/>
    <p:sldId id="269" r:id="rId15"/>
  </p:sldIdLst>
  <p:sldSz cx="9144000" cy="5143500" type="screen16x9"/>
  <p:notesSz cx="6858000" cy="9144000"/>
  <p:embeddedFontLst>
    <p:embeddedFont>
      <p:font typeface="Arial Black" panose="020B0A04020102020204" pitchFamily="34" charset="0"/>
      <p:regular r:id="rId17"/>
      <p:bold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834" y="3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font" Target="fonts/font2.fntdata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font" Target="fonts/font1.fntdata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7e1bc7e147_2_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9" name="Google Shape;99;g7e1bc7e147_2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101bdf380e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101bdf380e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Whole group roundtable, NOT subcommittee report-outs. </a:t>
            </a:r>
            <a:endParaRPr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7e1bc7e147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65" name="Google Shape;165;g7e1bc7e147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7e1bc7e147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7e1bc7e147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7e1bc7e147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7e1bc7e147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7e1bc7e147_2_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5" name="Google Shape;105;g7e1bc7e147_2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7e1bc7e147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1" name="Google Shape;111;g7e1bc7e147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8c4282d7cb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23" name="Google Shape;123;g8c4282d7cb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15618d372e7_0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15618d372e7_0_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419d47b8b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3419d47b8b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314e35b10e3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314e35b10e3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1a87c2cc8d2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1a87c2cc8d2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>
          <a:extLst>
            <a:ext uri="{FF2B5EF4-FFF2-40B4-BE49-F238E27FC236}">
              <a16:creationId xmlns:a16="http://schemas.microsoft.com/office/drawing/2014/main" id="{7BED20F2-B15F-C5AD-53C4-8FB28B537D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1a87c2cc8d2_0_15:notes">
            <a:extLst>
              <a:ext uri="{FF2B5EF4-FFF2-40B4-BE49-F238E27FC236}">
                <a16:creationId xmlns:a16="http://schemas.microsoft.com/office/drawing/2014/main" id="{B5ED21D0-47FE-AE7C-1054-1B7427E87D1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1a87c2cc8d2_0_15:notes">
            <a:extLst>
              <a:ext uri="{FF2B5EF4-FFF2-40B4-BE49-F238E27FC236}">
                <a16:creationId xmlns:a16="http://schemas.microsoft.com/office/drawing/2014/main" id="{DECEFD88-15F5-3340-D7CD-4FC53C1FAA4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794260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rgbClr val="F2F2F2"/>
        </a:soli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 Black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sldNum" idx="12"/>
          </p:nvPr>
        </p:nvSpPr>
        <p:spPr>
          <a:xfrm>
            <a:off x="6965886" y="4706271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bg>
      <p:bgPr>
        <a:solidFill>
          <a:srgbClr val="F2F2F2"/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>
            <a:spLocks noGrp="1"/>
          </p:cNvSpPr>
          <p:nvPr>
            <p:ph type="title"/>
          </p:nvPr>
        </p:nvSpPr>
        <p:spPr>
          <a:xfrm>
            <a:off x="628650" y="0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5"/>
          <p:cNvSpPr txBox="1">
            <a:spLocks noGrp="1"/>
          </p:cNvSpPr>
          <p:nvPr>
            <p:ph type="body" idx="1"/>
          </p:nvPr>
        </p:nvSpPr>
        <p:spPr>
          <a:xfrm>
            <a:off x="628650" y="1077686"/>
            <a:ext cx="7886700" cy="3387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p15"/>
          <p:cNvSpPr txBox="1">
            <a:spLocks noGrp="1"/>
          </p:cNvSpPr>
          <p:nvPr>
            <p:ph type="sldNum" idx="12"/>
          </p:nvPr>
        </p:nvSpPr>
        <p:spPr>
          <a:xfrm>
            <a:off x="6965886" y="4706271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rgbClr val="F2F2F2"/>
        </a:solidFill>
        <a:effectLst/>
      </p:bgPr>
    </p:bg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 Black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6"/>
          <p:cNvSpPr txBox="1">
            <a:spLocks noGrp="1"/>
          </p:cNvSpPr>
          <p:nvPr>
            <p:ph type="body" idx="1"/>
          </p:nvPr>
        </p:nvSpPr>
        <p:spPr>
          <a:xfrm>
            <a:off x="623888" y="3442097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68" name="Google Shape;68;p16"/>
          <p:cNvSpPr txBox="1">
            <a:spLocks noGrp="1"/>
          </p:cNvSpPr>
          <p:nvPr>
            <p:ph type="sldNum" idx="12"/>
          </p:nvPr>
        </p:nvSpPr>
        <p:spPr>
          <a:xfrm>
            <a:off x="6965886" y="4706271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bg>
      <p:bgPr>
        <a:solidFill>
          <a:srgbClr val="F2F2F2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7"/>
          <p:cNvSpPr txBox="1">
            <a:spLocks noGrp="1"/>
          </p:cNvSpPr>
          <p:nvPr>
            <p:ph type="title"/>
          </p:nvPr>
        </p:nvSpPr>
        <p:spPr>
          <a:xfrm>
            <a:off x="628650" y="0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7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7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17"/>
          <p:cNvSpPr txBox="1">
            <a:spLocks noGrp="1"/>
          </p:cNvSpPr>
          <p:nvPr>
            <p:ph type="sldNum" idx="12"/>
          </p:nvPr>
        </p:nvSpPr>
        <p:spPr>
          <a:xfrm>
            <a:off x="6965886" y="4706271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bg>
      <p:bgPr>
        <a:solidFill>
          <a:srgbClr val="F2F2F2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8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8"/>
          <p:cNvSpPr txBox="1">
            <a:spLocks noGrp="1"/>
          </p:cNvSpPr>
          <p:nvPr>
            <p:ph type="body" idx="1"/>
          </p:nvPr>
        </p:nvSpPr>
        <p:spPr>
          <a:xfrm>
            <a:off x="629841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77" name="Google Shape;77;p18"/>
          <p:cNvSpPr txBox="1">
            <a:spLocks noGrp="1"/>
          </p:cNvSpPr>
          <p:nvPr>
            <p:ph type="body" idx="2"/>
          </p:nvPr>
        </p:nvSpPr>
        <p:spPr>
          <a:xfrm>
            <a:off x="629841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8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79" name="Google Shape;79;p18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80" name="Google Shape;80;p18"/>
          <p:cNvSpPr txBox="1">
            <a:spLocks noGrp="1"/>
          </p:cNvSpPr>
          <p:nvPr>
            <p:ph type="sldNum" idx="12"/>
          </p:nvPr>
        </p:nvSpPr>
        <p:spPr>
          <a:xfrm>
            <a:off x="6965886" y="4706271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solidFill>
          <a:srgbClr val="F2F2F2"/>
        </a:solidFill>
        <a:effectLst/>
      </p:bgPr>
    </p:bg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9"/>
          <p:cNvSpPr txBox="1">
            <a:spLocks noGrp="1"/>
          </p:cNvSpPr>
          <p:nvPr>
            <p:ph type="title"/>
          </p:nvPr>
        </p:nvSpPr>
        <p:spPr>
          <a:xfrm>
            <a:off x="628650" y="0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9"/>
          <p:cNvSpPr txBox="1">
            <a:spLocks noGrp="1"/>
          </p:cNvSpPr>
          <p:nvPr>
            <p:ph type="sldNum" idx="12"/>
          </p:nvPr>
        </p:nvSpPr>
        <p:spPr>
          <a:xfrm>
            <a:off x="6965886" y="4706271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2F2F2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0"/>
          <p:cNvSpPr txBox="1">
            <a:spLocks noGrp="1"/>
          </p:cNvSpPr>
          <p:nvPr>
            <p:ph type="sldNum" idx="12"/>
          </p:nvPr>
        </p:nvSpPr>
        <p:spPr>
          <a:xfrm>
            <a:off x="6965886" y="4706271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  <p:sp>
        <p:nvSpPr>
          <p:cNvPr id="86" name="Google Shape;86;p20"/>
          <p:cNvSpPr/>
          <p:nvPr/>
        </p:nvSpPr>
        <p:spPr>
          <a:xfrm>
            <a:off x="172617" y="4417859"/>
            <a:ext cx="2703545" cy="623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0" i="0" u="none" strike="noStrike" cap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Active Assailant Interdisciplinary </a:t>
            </a:r>
            <a:endParaRPr sz="1100"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0" i="0" u="none" strike="noStrike" cap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Work Group (AAIWG)</a:t>
            </a:r>
            <a:endParaRPr sz="1200" b="0" i="0" u="none" strike="noStrike" cap="none" dirty="0">
              <a:solidFill>
                <a:schemeClr val="dk1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bg>
      <p:bgPr>
        <a:solidFill>
          <a:srgbClr val="F2F2F2"/>
        </a:solid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1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Black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21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619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3pPr>
            <a:lvl4pPr marL="1828800" lvl="3" indent="-3619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4pPr>
            <a:lvl5pPr marL="2286000" lvl="4" indent="-3619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5pPr>
            <a:lvl6pPr marL="2743200" lvl="5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90" name="Google Shape;90;p21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91" name="Google Shape;91;p21"/>
          <p:cNvSpPr txBox="1">
            <a:spLocks noGrp="1"/>
          </p:cNvSpPr>
          <p:nvPr>
            <p:ph type="sldNum" idx="12"/>
          </p:nvPr>
        </p:nvSpPr>
        <p:spPr>
          <a:xfrm>
            <a:off x="6965886" y="4706271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bg>
      <p:bgPr>
        <a:solidFill>
          <a:srgbClr val="F2F2F2"/>
        </a:solid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2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 Black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22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95" name="Google Shape;95;p22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96" name="Google Shape;96;p22"/>
          <p:cNvSpPr txBox="1">
            <a:spLocks noGrp="1"/>
          </p:cNvSpPr>
          <p:nvPr>
            <p:ph type="sldNum" idx="12"/>
          </p:nvPr>
        </p:nvSpPr>
        <p:spPr>
          <a:xfrm>
            <a:off x="6965886" y="4706271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1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628650" y="0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 Black"/>
              <a:buNone/>
              <a:defRPr sz="3300" b="0" i="0" u="none" strike="noStrike" cap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628650" y="1077686"/>
            <a:ext cx="7886700" cy="3387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6965886" y="4706271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  <p:sp>
        <p:nvSpPr>
          <p:cNvPr id="54" name="Google Shape;54;p13"/>
          <p:cNvSpPr/>
          <p:nvPr/>
        </p:nvSpPr>
        <p:spPr>
          <a:xfrm rot="-5400000">
            <a:off x="4220989" y="383672"/>
            <a:ext cx="375457" cy="8817427"/>
          </a:xfrm>
          <a:prstGeom prst="rect">
            <a:avLst/>
          </a:prstGeom>
          <a:gradFill>
            <a:gsLst>
              <a:gs pos="0">
                <a:srgbClr val="FFFFFF">
                  <a:alpha val="0"/>
                </a:srgbClr>
              </a:gs>
              <a:gs pos="100000">
                <a:srgbClr val="7F7F7F"/>
              </a:gs>
            </a:gsLst>
            <a:lin ang="5400000" scaled="0"/>
          </a:gra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5" name="Google Shape;55;p13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8502873" y="4428346"/>
            <a:ext cx="641126" cy="829693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/>
          <p:nvPr/>
        </p:nvSpPr>
        <p:spPr>
          <a:xfrm>
            <a:off x="3820419" y="4677141"/>
            <a:ext cx="4753947" cy="2539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0" i="0" u="none" strike="noStrike" cap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Active Assailant Interdisciplinary Work Group (AAIWG)</a:t>
            </a:r>
            <a:endParaRPr sz="1200" b="0" i="0" u="none" strike="noStrike" cap="none" dirty="0">
              <a:solidFill>
                <a:schemeClr val="dk1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3"/>
          <p:cNvSpPr txBox="1">
            <a:spLocks noGrp="1"/>
          </p:cNvSpPr>
          <p:nvPr>
            <p:ph type="ctrTitle"/>
          </p:nvPr>
        </p:nvSpPr>
        <p:spPr>
          <a:xfrm>
            <a:off x="1143000" y="635547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 Black"/>
              <a:buNone/>
            </a:pPr>
            <a:r>
              <a:rPr lang="en" sz="3600"/>
              <a:t>Maryland Active Assailant</a:t>
            </a:r>
            <a:endParaRPr sz="3600"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 Black"/>
              <a:buNone/>
            </a:pPr>
            <a:r>
              <a:rPr lang="en" sz="3600"/>
              <a:t>Interdisciplinary Work Group</a:t>
            </a:r>
            <a:endParaRPr sz="3600" dirty="0"/>
          </a:p>
        </p:txBody>
      </p:sp>
      <p:sp>
        <p:nvSpPr>
          <p:cNvPr id="102" name="Google Shape;102;p23"/>
          <p:cNvSpPr txBox="1">
            <a:spLocks noGrp="1"/>
          </p:cNvSpPr>
          <p:nvPr>
            <p:ph type="subTitle" idx="1"/>
          </p:nvPr>
        </p:nvSpPr>
        <p:spPr>
          <a:xfrm>
            <a:off x="1143000" y="24899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 sz="3000" dirty="0"/>
              <a:t>February 26, 2026</a:t>
            </a:r>
            <a:endParaRPr sz="3000"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3000"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 sz="3000" i="1" dirty="0">
              <a:solidFill>
                <a:srgbClr val="98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33"/>
          <p:cNvSpPr txBox="1">
            <a:spLocks noGrp="1"/>
          </p:cNvSpPr>
          <p:nvPr>
            <p:ph type="title"/>
          </p:nvPr>
        </p:nvSpPr>
        <p:spPr>
          <a:xfrm>
            <a:off x="628650" y="0"/>
            <a:ext cx="7886700" cy="9942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Member Roundtable Discussion</a:t>
            </a:r>
            <a:endParaRPr dirty="0"/>
          </a:p>
        </p:txBody>
      </p:sp>
      <p:sp>
        <p:nvSpPr>
          <p:cNvPr id="162" name="Google Shape;162;p33"/>
          <p:cNvSpPr txBox="1">
            <a:spLocks noGrp="1"/>
          </p:cNvSpPr>
          <p:nvPr>
            <p:ph type="body" idx="1"/>
          </p:nvPr>
        </p:nvSpPr>
        <p:spPr>
          <a:xfrm>
            <a:off x="628650" y="1077686"/>
            <a:ext cx="7886700" cy="33870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en"/>
              <a:t>Discussion of items of interest or concern from any voting member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34"/>
          <p:cNvSpPr txBox="1">
            <a:spLocks noGrp="1"/>
          </p:cNvSpPr>
          <p:nvPr>
            <p:ph type="title"/>
          </p:nvPr>
        </p:nvSpPr>
        <p:spPr>
          <a:xfrm>
            <a:off x="628650" y="0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 Black"/>
              <a:buNone/>
            </a:pPr>
            <a:r>
              <a:rPr lang="en" sz="3600"/>
              <a:t>Action Item Review</a:t>
            </a:r>
            <a:endParaRPr sz="3600" dirty="0"/>
          </a:p>
        </p:txBody>
      </p:sp>
      <p:sp>
        <p:nvSpPr>
          <p:cNvPr id="168" name="Google Shape;168;p34"/>
          <p:cNvSpPr txBox="1">
            <a:spLocks noGrp="1"/>
          </p:cNvSpPr>
          <p:nvPr>
            <p:ph type="body" idx="1"/>
          </p:nvPr>
        </p:nvSpPr>
        <p:spPr>
          <a:xfrm>
            <a:off x="628650" y="1077686"/>
            <a:ext cx="7886700" cy="338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❖"/>
            </a:pPr>
            <a:r>
              <a:rPr lang="en" sz="1800" dirty="0"/>
              <a:t>Cpl. Mark Klinger, Co-Chair, MD AAIWG</a:t>
            </a:r>
            <a:endParaRPr sz="1800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❖"/>
            </a:pPr>
            <a:r>
              <a:rPr lang="en" sz="1800" dirty="0"/>
              <a:t>Mr. Randy Linthicum, Co-Chair, MD AAIWG</a:t>
            </a:r>
            <a:endParaRPr sz="1800" dirty="0"/>
          </a:p>
          <a:p>
            <a:pPr marL="9144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5"/>
          <p:cNvSpPr txBox="1">
            <a:spLocks noGrp="1"/>
          </p:cNvSpPr>
          <p:nvPr>
            <p:ph type="title"/>
          </p:nvPr>
        </p:nvSpPr>
        <p:spPr>
          <a:xfrm>
            <a:off x="628650" y="0"/>
            <a:ext cx="7886700" cy="9942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Closing Remarks</a:t>
            </a:r>
            <a:endParaRPr dirty="0"/>
          </a:p>
        </p:txBody>
      </p:sp>
      <p:sp>
        <p:nvSpPr>
          <p:cNvPr id="174" name="Google Shape;174;p35"/>
          <p:cNvSpPr txBox="1">
            <a:spLocks noGrp="1"/>
          </p:cNvSpPr>
          <p:nvPr>
            <p:ph type="body" idx="1"/>
          </p:nvPr>
        </p:nvSpPr>
        <p:spPr>
          <a:xfrm>
            <a:off x="628650" y="1077686"/>
            <a:ext cx="7886700" cy="33870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❖"/>
            </a:pPr>
            <a:r>
              <a:rPr lang="en" sz="1800" dirty="0"/>
              <a:t>Cpl. Mark Klinger, Co-Chair, MD AAIWG</a:t>
            </a:r>
            <a:endParaRPr sz="1800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❖"/>
            </a:pPr>
            <a:r>
              <a:rPr lang="en" sz="1800" dirty="0"/>
              <a:t>Mr. Randy Linthicum, Co-Chair, MD AAIWG</a:t>
            </a: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36"/>
          <p:cNvSpPr txBox="1">
            <a:spLocks noGrp="1"/>
          </p:cNvSpPr>
          <p:nvPr>
            <p:ph type="title"/>
          </p:nvPr>
        </p:nvSpPr>
        <p:spPr>
          <a:xfrm>
            <a:off x="628650" y="1315950"/>
            <a:ext cx="7886700" cy="21831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Adjourn</a:t>
            </a: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aaiwg.mdem@maryland.gov</a:t>
            </a:r>
            <a:endParaRPr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4"/>
          <p:cNvSpPr txBox="1">
            <a:spLocks noGrp="1"/>
          </p:cNvSpPr>
          <p:nvPr>
            <p:ph type="title"/>
          </p:nvPr>
        </p:nvSpPr>
        <p:spPr>
          <a:xfrm>
            <a:off x="628650" y="0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 Black"/>
              <a:buNone/>
            </a:pPr>
            <a:r>
              <a:rPr lang="en" sz="3600" dirty="0"/>
              <a:t>Q1 Meeting Agenda</a:t>
            </a:r>
            <a:endParaRPr sz="3600" dirty="0"/>
          </a:p>
        </p:txBody>
      </p:sp>
      <p:sp>
        <p:nvSpPr>
          <p:cNvPr id="108" name="Google Shape;108;p24"/>
          <p:cNvSpPr txBox="1">
            <a:spLocks noGrp="1"/>
          </p:cNvSpPr>
          <p:nvPr>
            <p:ph type="body" idx="1"/>
          </p:nvPr>
        </p:nvSpPr>
        <p:spPr>
          <a:xfrm>
            <a:off x="628650" y="925286"/>
            <a:ext cx="7886700" cy="338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746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300"/>
              <a:buChar char="❖"/>
            </a:pPr>
            <a:r>
              <a:rPr lang="en" sz="2300" dirty="0"/>
              <a:t>Call to Order</a:t>
            </a:r>
            <a:endParaRPr sz="2300" dirty="0"/>
          </a:p>
          <a:p>
            <a:pPr marL="457200" lvl="0" indent="-3746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300"/>
              <a:buChar char="❖"/>
            </a:pPr>
            <a:r>
              <a:rPr lang="en" sz="2300" dirty="0"/>
              <a:t>Subcommittee Updates</a:t>
            </a:r>
            <a:endParaRPr sz="2300" dirty="0"/>
          </a:p>
          <a:p>
            <a:pPr indent="-374650">
              <a:spcBef>
                <a:spcPts val="0"/>
              </a:spcBef>
              <a:buSzPts val="2300"/>
              <a:buFont typeface="Arial"/>
              <a:buChar char="❖"/>
            </a:pPr>
            <a:r>
              <a:rPr lang="en-US" sz="2300" dirty="0"/>
              <a:t>MCAC Current Events Update</a:t>
            </a:r>
          </a:p>
          <a:p>
            <a:pPr indent="-374650">
              <a:spcBef>
                <a:spcPts val="0"/>
              </a:spcBef>
              <a:buSzPts val="2300"/>
              <a:buFont typeface="Arial"/>
              <a:buChar char="❖"/>
            </a:pPr>
            <a:r>
              <a:rPr lang="en-US" sz="2300" dirty="0"/>
              <a:t>Recent &amp; Upcoming Events</a:t>
            </a:r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❖"/>
            </a:pPr>
            <a:r>
              <a:rPr lang="en" sz="2300" dirty="0"/>
              <a:t>Member Roundtable</a:t>
            </a:r>
            <a:endParaRPr sz="2300" dirty="0"/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SzPts val="2300"/>
              <a:buChar char="❖"/>
            </a:pPr>
            <a:r>
              <a:rPr lang="en" sz="2300" dirty="0"/>
              <a:t>Action Item Review</a:t>
            </a:r>
            <a:endParaRPr sz="2300" dirty="0"/>
          </a:p>
          <a:p>
            <a:pPr marL="457200" lvl="0" indent="-3746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300"/>
              <a:buChar char="❖"/>
            </a:pPr>
            <a:r>
              <a:rPr lang="en" sz="2300" dirty="0"/>
              <a:t>Closing Remarks &amp; Adjourn</a:t>
            </a:r>
            <a:endParaRPr sz="2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5"/>
          <p:cNvSpPr txBox="1">
            <a:spLocks noGrp="1"/>
          </p:cNvSpPr>
          <p:nvPr>
            <p:ph type="title"/>
          </p:nvPr>
        </p:nvSpPr>
        <p:spPr>
          <a:xfrm>
            <a:off x="628650" y="0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 Black"/>
              <a:buNone/>
            </a:pPr>
            <a:r>
              <a:rPr lang="en" sz="3600"/>
              <a:t>Call to Order</a:t>
            </a:r>
            <a:endParaRPr sz="3600" dirty="0"/>
          </a:p>
        </p:txBody>
      </p:sp>
      <p:sp>
        <p:nvSpPr>
          <p:cNvPr id="114" name="Google Shape;114;p25"/>
          <p:cNvSpPr txBox="1">
            <a:spLocks noGrp="1"/>
          </p:cNvSpPr>
          <p:nvPr>
            <p:ph type="body" idx="1"/>
          </p:nvPr>
        </p:nvSpPr>
        <p:spPr>
          <a:xfrm>
            <a:off x="628650" y="1077686"/>
            <a:ext cx="7886700" cy="338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❖"/>
            </a:pPr>
            <a:r>
              <a:rPr lang="en" sz="1800" dirty="0"/>
              <a:t>Cpl. Mark Klinger, Co-Chair, MD AAIWG</a:t>
            </a:r>
            <a:endParaRPr sz="1800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❖"/>
            </a:pPr>
            <a:r>
              <a:rPr lang="en" sz="1800" dirty="0"/>
              <a:t>Mr. Randy Linthicum, Co-Chair, MD AAIWG</a:t>
            </a:r>
            <a:endParaRPr sz="1800" dirty="0"/>
          </a:p>
          <a:p>
            <a:pPr marL="914400" lvl="1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➢"/>
            </a:pPr>
            <a:r>
              <a:rPr lang="en" b="0" dirty="0"/>
              <a:t>Introductions</a:t>
            </a:r>
            <a:endParaRPr lang="en" sz="1800" b="0" dirty="0"/>
          </a:p>
          <a:p>
            <a:pPr lvl="1" indent="-342900">
              <a:spcBef>
                <a:spcPts val="0"/>
              </a:spcBef>
              <a:buSzPts val="1800"/>
              <a:buFont typeface="Arial"/>
              <a:buChar char="➢"/>
            </a:pPr>
            <a:r>
              <a:rPr lang="en-US" b="0" dirty="0"/>
              <a:t>Welcome, Vanessa! </a:t>
            </a:r>
          </a:p>
          <a:p>
            <a:pPr marL="914400" lvl="1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➢"/>
            </a:pPr>
            <a:r>
              <a:rPr lang="en" sz="1800" b="0" dirty="0"/>
              <a:t>Approval of Meeting Minutes from </a:t>
            </a:r>
            <a:r>
              <a:rPr lang="en-US" b="0" dirty="0"/>
              <a:t>Nov. 13, 2025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b="0" dirty="0"/>
          </a:p>
          <a:p>
            <a:pPr marL="9144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b="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7"/>
          <p:cNvSpPr txBox="1">
            <a:spLocks noGrp="1"/>
          </p:cNvSpPr>
          <p:nvPr>
            <p:ph type="title"/>
          </p:nvPr>
        </p:nvSpPr>
        <p:spPr>
          <a:xfrm>
            <a:off x="628650" y="275925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 Black"/>
              <a:buNone/>
            </a:pPr>
            <a:r>
              <a:rPr lang="en" sz="3500"/>
              <a:t>Subcommittee Updates</a:t>
            </a:r>
            <a:endParaRPr sz="3500" dirty="0"/>
          </a:p>
        </p:txBody>
      </p:sp>
      <p:sp>
        <p:nvSpPr>
          <p:cNvPr id="126" name="Google Shape;126;p27"/>
          <p:cNvSpPr txBox="1">
            <a:spLocks noGrp="1"/>
          </p:cNvSpPr>
          <p:nvPr>
            <p:ph type="body" idx="1"/>
          </p:nvPr>
        </p:nvSpPr>
        <p:spPr>
          <a:xfrm>
            <a:off x="713225" y="1216900"/>
            <a:ext cx="7886700" cy="309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❖"/>
            </a:pPr>
            <a:r>
              <a:rPr lang="en" b="0" dirty="0"/>
              <a:t>First Responder Guidelines </a:t>
            </a:r>
            <a:endParaRPr b="0" i="1" dirty="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❖"/>
            </a:pPr>
            <a:r>
              <a:rPr lang="en" b="0" dirty="0"/>
              <a:t>Mass Casualty Support Services</a:t>
            </a: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❖"/>
            </a:pPr>
            <a:endParaRPr lang="en" b="0" dirty="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❖"/>
            </a:pPr>
            <a:r>
              <a:rPr lang="en" b="0" i="1" dirty="0"/>
              <a:t>Reminder – all voting members must participate on a subcommittee</a:t>
            </a:r>
            <a:endParaRPr b="0" i="1" dirty="0"/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8"/>
          <p:cNvSpPr txBox="1">
            <a:spLocks noGrp="1"/>
          </p:cNvSpPr>
          <p:nvPr>
            <p:ph type="title"/>
          </p:nvPr>
        </p:nvSpPr>
        <p:spPr>
          <a:xfrm>
            <a:off x="628650" y="106136"/>
            <a:ext cx="7886700" cy="9942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First Responder Guidelines</a:t>
            </a:r>
            <a:endParaRPr dirty="0"/>
          </a:p>
        </p:txBody>
      </p:sp>
      <p:sp>
        <p:nvSpPr>
          <p:cNvPr id="132" name="Google Shape;132;p28"/>
          <p:cNvSpPr txBox="1">
            <a:spLocks noGrp="1"/>
          </p:cNvSpPr>
          <p:nvPr>
            <p:ph type="body" idx="1"/>
          </p:nvPr>
        </p:nvSpPr>
        <p:spPr>
          <a:xfrm>
            <a:off x="628650" y="994200"/>
            <a:ext cx="7603800" cy="33870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42900" algn="l" rtl="0">
              <a:spcBef>
                <a:spcPts val="800"/>
              </a:spcBef>
              <a:spcAft>
                <a:spcPts val="0"/>
              </a:spcAft>
              <a:buSzPts val="1800"/>
              <a:buChar char="❖"/>
            </a:pPr>
            <a:r>
              <a:rPr lang="en" sz="1800" dirty="0"/>
              <a:t>Mr. Scott Haas, Queen Anne’s County</a:t>
            </a:r>
            <a:endParaRPr b="0" dirty="0"/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" b="0" dirty="0"/>
              <a:t>Combined Equipment Guidelines and Body Armor for EMS documents in final phases of development and approval with NUSTL/DHS</a:t>
            </a:r>
          </a:p>
          <a:p>
            <a:pPr lvl="2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" b="0" dirty="0"/>
              <a:t>Will replace existing AAIWG documents</a:t>
            </a:r>
          </a:p>
          <a:p>
            <a:pPr lvl="2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" b="0" dirty="0"/>
              <a:t>AAIWG is listed as a contributor </a:t>
            </a:r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" b="0" dirty="0"/>
              <a:t>FRG subcommittee members participated in BCF-AAIWG meeting on 1/22</a:t>
            </a:r>
          </a:p>
          <a:p>
            <a:pPr lvl="2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" b="0" dirty="0"/>
              <a:t>Considering joint-update/redeveopment of ICS FOG</a:t>
            </a:r>
          </a:p>
          <a:p>
            <a:pPr marL="914400" marR="0" lvl="1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Font typeface="Wingdings" panose="05000000000000000000" pitchFamily="2" charset="2"/>
              <a:buChar char="Ø"/>
            </a:pPr>
            <a:r>
              <a:rPr lang="en" b="0" dirty="0"/>
              <a:t>Next meeting: TBD </a:t>
            </a: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 lang="en-US" b="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9"/>
          <p:cNvSpPr txBox="1">
            <a:spLocks noGrp="1"/>
          </p:cNvSpPr>
          <p:nvPr>
            <p:ph type="title"/>
          </p:nvPr>
        </p:nvSpPr>
        <p:spPr>
          <a:xfrm>
            <a:off x="628650" y="261254"/>
            <a:ext cx="7886700" cy="9942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Mass Casualty Support Services</a:t>
            </a:r>
            <a:endParaRPr dirty="0"/>
          </a:p>
        </p:txBody>
      </p:sp>
      <p:sp>
        <p:nvSpPr>
          <p:cNvPr id="138" name="Google Shape;138;p29"/>
          <p:cNvSpPr txBox="1">
            <a:spLocks noGrp="1"/>
          </p:cNvSpPr>
          <p:nvPr>
            <p:ph type="body" idx="1"/>
          </p:nvPr>
        </p:nvSpPr>
        <p:spPr>
          <a:xfrm>
            <a:off x="628651" y="1255454"/>
            <a:ext cx="8002732" cy="3273297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❖"/>
            </a:pPr>
            <a:r>
              <a:rPr lang="en" sz="1800" dirty="0"/>
              <a:t>Ms. Cecilia Warren, MDoD</a:t>
            </a:r>
            <a:endParaRPr sz="1800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❖"/>
            </a:pPr>
            <a:r>
              <a:rPr lang="en" sz="1800" dirty="0"/>
              <a:t>Ms. Rebecca Allyn, GOCPP</a:t>
            </a:r>
            <a:endParaRPr sz="1800" dirty="0"/>
          </a:p>
          <a:p>
            <a:pPr lvl="1" indent="-342900">
              <a:spcBef>
                <a:spcPts val="0"/>
              </a:spcBef>
              <a:buSzPts val="1800"/>
              <a:buChar char="➢"/>
            </a:pPr>
            <a:r>
              <a:rPr lang="en" b="0" i="1" dirty="0"/>
              <a:t>Support Services for MCIs Guidance and Best Practices </a:t>
            </a:r>
            <a:r>
              <a:rPr lang="en" b="0" dirty="0"/>
              <a:t>undergoing revamp</a:t>
            </a:r>
          </a:p>
          <a:p>
            <a:pPr lvl="2" indent="-342900">
              <a:spcBef>
                <a:spcPts val="0"/>
              </a:spcBef>
              <a:buSzPts val="1800"/>
              <a:buFont typeface="Wingdings" panose="05000000000000000000" pitchFamily="2" charset="2"/>
              <a:buChar char="§"/>
            </a:pPr>
            <a:r>
              <a:rPr lang="en" dirty="0"/>
              <a:t>Introductory Information</a:t>
            </a:r>
          </a:p>
          <a:p>
            <a:pPr lvl="3" indent="-342900">
              <a:spcBef>
                <a:spcPts val="0"/>
              </a:spcBef>
              <a:buSzPts val="1800"/>
              <a:buFont typeface="Wingdings" panose="05000000000000000000" pitchFamily="2" charset="2"/>
              <a:buChar char="§"/>
            </a:pPr>
            <a:r>
              <a:rPr lang="en" b="0" dirty="0"/>
              <a:t>Background, mission, purpose, trauma-informed approach, instructions for using guide</a:t>
            </a:r>
          </a:p>
          <a:p>
            <a:pPr lvl="2" indent="-342900">
              <a:spcBef>
                <a:spcPts val="0"/>
              </a:spcBef>
              <a:buSzPts val="1800"/>
              <a:buFont typeface="Wingdings" panose="05000000000000000000" pitchFamily="2" charset="2"/>
              <a:buChar char="§"/>
            </a:pPr>
            <a:r>
              <a:rPr lang="en" dirty="0"/>
              <a:t>Part I: Planning Guidance</a:t>
            </a:r>
          </a:p>
          <a:p>
            <a:pPr lvl="3" indent="-342900">
              <a:spcBef>
                <a:spcPts val="0"/>
              </a:spcBef>
              <a:buSzPts val="1800"/>
              <a:buFont typeface="Wingdings" panose="05000000000000000000" pitchFamily="2" charset="2"/>
              <a:buChar char="§"/>
            </a:pPr>
            <a:r>
              <a:rPr lang="en" b="0" dirty="0"/>
              <a:t>Blue-sky planning process</a:t>
            </a:r>
          </a:p>
          <a:p>
            <a:pPr lvl="3" indent="-342900">
              <a:spcBef>
                <a:spcPts val="0"/>
              </a:spcBef>
              <a:buSzPts val="1800"/>
              <a:buFont typeface="Wingdings" panose="05000000000000000000" pitchFamily="2" charset="2"/>
              <a:buChar char="§"/>
            </a:pPr>
            <a:r>
              <a:rPr lang="en" b="0" dirty="0"/>
              <a:t>Aligned with CPG 101</a:t>
            </a:r>
          </a:p>
          <a:p>
            <a:pPr lvl="2" indent="-342900">
              <a:spcBef>
                <a:spcPts val="0"/>
              </a:spcBef>
              <a:buSzPts val="1800"/>
              <a:buFont typeface="Wingdings" panose="05000000000000000000" pitchFamily="2" charset="2"/>
              <a:buChar char="§"/>
            </a:pPr>
            <a:r>
              <a:rPr lang="en" dirty="0"/>
              <a:t>Part II: Checklists/Job Aids</a:t>
            </a:r>
          </a:p>
          <a:p>
            <a:pPr lvl="3" indent="-342900">
              <a:spcBef>
                <a:spcPts val="0"/>
              </a:spcBef>
              <a:buSzPts val="1800"/>
              <a:buFont typeface="Wingdings" panose="05000000000000000000" pitchFamily="2" charset="2"/>
              <a:buChar char="§"/>
            </a:pPr>
            <a:r>
              <a:rPr lang="en" b="0" dirty="0"/>
              <a:t>Gray-sky/response resources</a:t>
            </a:r>
          </a:p>
          <a:p>
            <a:pPr lvl="3" indent="-342900">
              <a:spcBef>
                <a:spcPts val="0"/>
              </a:spcBef>
              <a:buSzPts val="1800"/>
              <a:buFont typeface="Wingdings" panose="05000000000000000000" pitchFamily="2" charset="2"/>
              <a:buChar char="§"/>
            </a:pPr>
            <a:r>
              <a:rPr lang="en" b="0" dirty="0"/>
              <a:t>Resources by key activities</a:t>
            </a:r>
          </a:p>
          <a:p>
            <a:pPr marL="914400" marR="0" lvl="1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➢"/>
            </a:pPr>
            <a:r>
              <a:rPr lang="en" b="0" dirty="0"/>
              <a:t>Next meeting: </a:t>
            </a:r>
            <a:r>
              <a:rPr lang="en-US" b="0" dirty="0"/>
              <a:t>3/25 at 10am</a:t>
            </a:r>
          </a:p>
          <a:p>
            <a:pPr marL="91440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 b="0" dirty="0"/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 b="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31"/>
          <p:cNvSpPr txBox="1">
            <a:spLocks noGrp="1"/>
          </p:cNvSpPr>
          <p:nvPr>
            <p:ph type="title"/>
          </p:nvPr>
        </p:nvSpPr>
        <p:spPr>
          <a:xfrm>
            <a:off x="628650" y="0"/>
            <a:ext cx="7886700" cy="9942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MCAC Current Events Update</a:t>
            </a:r>
            <a:endParaRPr dirty="0"/>
          </a:p>
        </p:txBody>
      </p:sp>
      <p:sp>
        <p:nvSpPr>
          <p:cNvPr id="150" name="Google Shape;150;p31"/>
          <p:cNvSpPr txBox="1">
            <a:spLocks noGrp="1"/>
          </p:cNvSpPr>
          <p:nvPr>
            <p:ph type="body" idx="1"/>
          </p:nvPr>
        </p:nvSpPr>
        <p:spPr>
          <a:xfrm>
            <a:off x="628650" y="878261"/>
            <a:ext cx="7886700" cy="33870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❖"/>
            </a:pPr>
            <a:r>
              <a:rPr lang="en" sz="1800" dirty="0"/>
              <a:t>Ms. Kaylee Bennett, MCAC</a:t>
            </a:r>
            <a:endParaRPr sz="1800" dirty="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➢"/>
            </a:pPr>
            <a:r>
              <a:rPr lang="en" b="0" dirty="0"/>
              <a:t>Recent real-world events overview</a:t>
            </a:r>
            <a:endParaRPr b="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32"/>
          <p:cNvSpPr txBox="1">
            <a:spLocks noGrp="1"/>
          </p:cNvSpPr>
          <p:nvPr>
            <p:ph type="title"/>
          </p:nvPr>
        </p:nvSpPr>
        <p:spPr>
          <a:xfrm>
            <a:off x="628650" y="0"/>
            <a:ext cx="7886700" cy="9942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Recent &amp; Upcoming Events</a:t>
            </a:r>
            <a:endParaRPr dirty="0"/>
          </a:p>
        </p:txBody>
      </p:sp>
      <p:sp>
        <p:nvSpPr>
          <p:cNvPr id="156" name="Google Shape;156;p32"/>
          <p:cNvSpPr txBox="1">
            <a:spLocks noGrp="1"/>
          </p:cNvSpPr>
          <p:nvPr>
            <p:ph type="body" idx="1"/>
          </p:nvPr>
        </p:nvSpPr>
        <p:spPr>
          <a:xfrm>
            <a:off x="628650" y="1077686"/>
            <a:ext cx="7886700" cy="33870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❖"/>
            </a:pPr>
            <a:r>
              <a:rPr lang="en" sz="1800" dirty="0"/>
              <a:t>Cpl. Mark Klinger, Co-Chair, MD AAIWG</a:t>
            </a:r>
            <a:endParaRPr sz="1800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❖"/>
            </a:pPr>
            <a:r>
              <a:rPr lang="en" sz="1800" dirty="0"/>
              <a:t>Mr. Randy Linthicum, Co-Chair, MD AAIWG</a:t>
            </a:r>
            <a:endParaRPr b="0" i="1"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➢"/>
            </a:pPr>
            <a:r>
              <a:rPr lang="en" b="0" dirty="0"/>
              <a:t>ASIM Course</a:t>
            </a:r>
          </a:p>
          <a:p>
            <a:pPr lvl="2" indent="-342900">
              <a:spcBef>
                <a:spcPts val="0"/>
              </a:spcBef>
              <a:buSzPts val="1800"/>
              <a:buFont typeface="Wingdings" panose="05000000000000000000" pitchFamily="2" charset="2"/>
              <a:buChar char="§"/>
            </a:pPr>
            <a:r>
              <a:rPr lang="en" b="0" dirty="0"/>
              <a:t>Feb. 3-6, 2026 at the Baltimore C</a:t>
            </a:r>
            <a:r>
              <a:rPr lang="en-US" b="0" dirty="0"/>
              <a:t>o</a:t>
            </a:r>
            <a:r>
              <a:rPr lang="en" b="0" dirty="0"/>
              <a:t>nvention Center</a:t>
            </a:r>
          </a:p>
          <a:p>
            <a:pPr lvl="2" indent="-342900">
              <a:spcBef>
                <a:spcPts val="0"/>
              </a:spcBef>
              <a:buSzPts val="1800"/>
              <a:buFont typeface="Wingdings" panose="05000000000000000000" pitchFamily="2" charset="2"/>
              <a:buChar char="§"/>
            </a:pPr>
            <a:r>
              <a:rPr lang="en" b="0" i="1" dirty="0"/>
              <a:t>High-level feedback on next slide</a:t>
            </a:r>
          </a:p>
          <a:p>
            <a:pPr lvl="1">
              <a:spcBef>
                <a:spcPts val="0"/>
              </a:spcBef>
              <a:buClr>
                <a:srgbClr val="000000"/>
              </a:buClr>
              <a:buFont typeface="Arial"/>
              <a:buChar char="➢"/>
            </a:pPr>
            <a:r>
              <a:rPr lang="en" b="0" dirty="0"/>
              <a:t>Mid-Atlantic Life Safety </a:t>
            </a:r>
          </a:p>
          <a:p>
            <a:pPr lvl="2" indent="-342900">
              <a:spcBef>
                <a:spcPts val="0"/>
              </a:spcBef>
              <a:buSzPts val="1800"/>
              <a:buFont typeface="Wingdings" panose="05000000000000000000" pitchFamily="2" charset="2"/>
              <a:buChar char="§"/>
            </a:pPr>
            <a:r>
              <a:rPr lang="en" b="0" dirty="0"/>
              <a:t>Sept. 15, 2026</a:t>
            </a:r>
          </a:p>
          <a:p>
            <a:pPr lvl="1">
              <a:spcBef>
                <a:spcPts val="0"/>
              </a:spcBef>
              <a:buClr>
                <a:srgbClr val="000000"/>
              </a:buClr>
              <a:buFont typeface="Arial"/>
              <a:buChar char="➢"/>
            </a:pPr>
            <a:r>
              <a:rPr lang="en" b="0" dirty="0"/>
              <a:t>AAIWG Symposium 2027</a:t>
            </a:r>
          </a:p>
          <a:p>
            <a:pPr lvl="2" indent="-342900">
              <a:spcBef>
                <a:spcPts val="0"/>
              </a:spcBef>
              <a:buSzPts val="1800"/>
              <a:buFont typeface="Wingdings" panose="05000000000000000000" pitchFamily="2" charset="2"/>
              <a:buChar char="§"/>
            </a:pPr>
            <a:r>
              <a:rPr lang="en" b="0" dirty="0"/>
              <a:t>Targeting Spring 2027</a:t>
            </a:r>
          </a:p>
          <a:p>
            <a:pPr lvl="2" indent="-342900">
              <a:spcBef>
                <a:spcPts val="0"/>
              </a:spcBef>
              <a:buSzPts val="1800"/>
              <a:buFont typeface="Wingdings" panose="05000000000000000000" pitchFamily="2" charset="2"/>
              <a:buChar char="§"/>
            </a:pPr>
            <a:r>
              <a:rPr lang="en" b="0" dirty="0"/>
              <a:t>Similar theme as last year focusing on before/during/after an active assailant incident</a:t>
            </a:r>
          </a:p>
          <a:p>
            <a:pPr lvl="2" indent="-342900">
              <a:spcBef>
                <a:spcPts val="0"/>
              </a:spcBef>
              <a:buSzPts val="1800"/>
              <a:buFont typeface="Wingdings" panose="05000000000000000000" pitchFamily="2" charset="2"/>
              <a:buChar char="§"/>
            </a:pPr>
            <a:r>
              <a:rPr lang="en" b="0" dirty="0"/>
              <a:t>Morning sessions – broad, full-group sessions</a:t>
            </a:r>
          </a:p>
          <a:p>
            <a:pPr lvl="2" indent="-342900">
              <a:spcBef>
                <a:spcPts val="0"/>
              </a:spcBef>
              <a:buSzPts val="1800"/>
              <a:buFont typeface="Wingdings" panose="05000000000000000000" pitchFamily="2" charset="2"/>
              <a:buChar char="§"/>
            </a:pPr>
            <a:r>
              <a:rPr lang="en" b="0" dirty="0"/>
              <a:t>Afternoon sessions – breakouts </a:t>
            </a:r>
          </a:p>
          <a:p>
            <a:pPr lvl="2" indent="-342900">
              <a:spcBef>
                <a:spcPts val="0"/>
              </a:spcBef>
              <a:buSzPts val="1800"/>
              <a:buFont typeface="Wingdings" panose="05000000000000000000" pitchFamily="2" charset="2"/>
              <a:buChar char="§"/>
            </a:pPr>
            <a:r>
              <a:rPr lang="en" b="0" dirty="0"/>
              <a:t>Begin considering venue and speakers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>
          <a:extLst>
            <a:ext uri="{FF2B5EF4-FFF2-40B4-BE49-F238E27FC236}">
              <a16:creationId xmlns:a16="http://schemas.microsoft.com/office/drawing/2014/main" id="{A187348E-4A60-3334-390D-462BEE3FE5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32">
            <a:extLst>
              <a:ext uri="{FF2B5EF4-FFF2-40B4-BE49-F238E27FC236}">
                <a16:creationId xmlns:a16="http://schemas.microsoft.com/office/drawing/2014/main" id="{F734297B-07AE-B9CF-72B2-96B8D37C909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0"/>
            <a:ext cx="7886700" cy="9942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ASIM Course Feedback</a:t>
            </a:r>
            <a:endParaRPr dirty="0"/>
          </a:p>
        </p:txBody>
      </p:sp>
      <p:sp>
        <p:nvSpPr>
          <p:cNvPr id="156" name="Google Shape;156;p32">
            <a:extLst>
              <a:ext uri="{FF2B5EF4-FFF2-40B4-BE49-F238E27FC236}">
                <a16:creationId xmlns:a16="http://schemas.microsoft.com/office/drawing/2014/main" id="{305C0901-5044-3991-F230-DDCB88E4F0F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8650" y="1077686"/>
            <a:ext cx="7886700" cy="3387000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❖"/>
            </a:pPr>
            <a:r>
              <a:rPr lang="en" sz="1800" dirty="0"/>
              <a:t>Cpl. Mark Klinger, Co-Chair, MD AAIWG</a:t>
            </a:r>
            <a:endParaRPr sz="1800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❖"/>
            </a:pPr>
            <a:r>
              <a:rPr lang="en" sz="1800" dirty="0"/>
              <a:t>Mr. Randy Linthicum, Co-Chair, MD AAIWG</a:t>
            </a:r>
            <a:endParaRPr b="0" i="1" dirty="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➢"/>
            </a:pPr>
            <a:r>
              <a:rPr lang="en" b="0" dirty="0"/>
              <a:t>ASIM Course (Feb. 3-6, 2026)</a:t>
            </a:r>
          </a:p>
          <a:p>
            <a:pPr lvl="2" indent="-342900">
              <a:spcBef>
                <a:spcPts val="0"/>
              </a:spcBef>
              <a:buSzPts val="1800"/>
              <a:buFont typeface="Wingdings" panose="05000000000000000000" pitchFamily="2" charset="2"/>
              <a:buChar char="§"/>
            </a:pPr>
            <a:r>
              <a:rPr lang="en-US" b="0" dirty="0"/>
              <a:t>Overarchingly positive feedback received from attendees</a:t>
            </a:r>
          </a:p>
          <a:p>
            <a:pPr lvl="2" indent="-342900">
              <a:spcBef>
                <a:spcPts val="0"/>
              </a:spcBef>
              <a:buSzPts val="1800"/>
              <a:buFont typeface="Wingdings" panose="05000000000000000000" pitchFamily="2" charset="2"/>
              <a:buChar char="§"/>
            </a:pPr>
            <a:r>
              <a:rPr lang="en-US" b="0" dirty="0"/>
              <a:t>31 responses to feedback survey</a:t>
            </a:r>
          </a:p>
          <a:p>
            <a:pPr lvl="2" indent="-342900">
              <a:spcBef>
                <a:spcPts val="0"/>
              </a:spcBef>
              <a:buSzPts val="1800"/>
              <a:buFont typeface="Wingdings" panose="05000000000000000000" pitchFamily="2" charset="2"/>
              <a:buChar char="§"/>
            </a:pPr>
            <a:r>
              <a:rPr lang="en-US" b="0" dirty="0"/>
              <a:t>Themes:</a:t>
            </a:r>
          </a:p>
          <a:p>
            <a:pPr lvl="3" indent="-342900">
              <a:spcBef>
                <a:spcPts val="0"/>
              </a:spcBef>
              <a:buSzPts val="1800"/>
              <a:buFont typeface="Wingdings" panose="05000000000000000000" pitchFamily="2" charset="2"/>
              <a:buChar char="§"/>
            </a:pPr>
            <a:r>
              <a:rPr lang="en-US" b="0" dirty="0"/>
              <a:t>Knowledgeable and engaging instructors</a:t>
            </a:r>
          </a:p>
          <a:p>
            <a:pPr lvl="3" indent="-342900">
              <a:spcBef>
                <a:spcPts val="0"/>
              </a:spcBef>
              <a:buSzPts val="1800"/>
              <a:buFont typeface="Wingdings" panose="05000000000000000000" pitchFamily="2" charset="2"/>
              <a:buChar char="§"/>
            </a:pPr>
            <a:r>
              <a:rPr lang="en-US" b="0" dirty="0"/>
              <a:t>Multiple requests for future offerings</a:t>
            </a:r>
          </a:p>
          <a:p>
            <a:pPr lvl="3" indent="-342900">
              <a:spcBef>
                <a:spcPts val="0"/>
              </a:spcBef>
              <a:buSzPts val="1800"/>
              <a:buFont typeface="Wingdings" panose="05000000000000000000" pitchFamily="2" charset="2"/>
              <a:buChar char="§"/>
            </a:pPr>
            <a:r>
              <a:rPr lang="en-US" b="0" dirty="0"/>
              <a:t>Minimal complaints about location and lack of food</a:t>
            </a:r>
          </a:p>
          <a:p>
            <a:pPr lvl="2" indent="-342900">
              <a:spcBef>
                <a:spcPts val="0"/>
              </a:spcBef>
              <a:buSzPts val="1800"/>
              <a:buFont typeface="Wingdings" panose="05000000000000000000" pitchFamily="2" charset="2"/>
              <a:buChar char="§"/>
            </a:pPr>
            <a:r>
              <a:rPr lang="en-US" b="0" dirty="0"/>
              <a:t>Determining availability of train-the-trainer course in future</a:t>
            </a:r>
            <a:endParaRPr lang="en" b="0" dirty="0"/>
          </a:p>
          <a:p>
            <a:pPr lvl="2">
              <a:spcBef>
                <a:spcPts val="0"/>
              </a:spcBef>
              <a:buClr>
                <a:srgbClr val="000000"/>
              </a:buClr>
              <a:buChar char="➢"/>
            </a:pPr>
            <a:endParaRPr b="0" dirty="0"/>
          </a:p>
        </p:txBody>
      </p:sp>
    </p:spTree>
    <p:extLst>
      <p:ext uri="{BB962C8B-B14F-4D97-AF65-F5344CB8AC3E}">
        <p14:creationId xmlns:p14="http://schemas.microsoft.com/office/powerpoint/2010/main" val="1855305879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465</Words>
  <Application>Microsoft Office PowerPoint</Application>
  <PresentationFormat>On-screen Show (16:9)</PresentationFormat>
  <Paragraphs>83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Arial Black</vt:lpstr>
      <vt:lpstr>Wingdings</vt:lpstr>
      <vt:lpstr>Simple Light</vt:lpstr>
      <vt:lpstr>Office Theme</vt:lpstr>
      <vt:lpstr>Maryland Active Assailant Interdisciplinary Work Group</vt:lpstr>
      <vt:lpstr>Q1 Meeting Agenda</vt:lpstr>
      <vt:lpstr>Call to Order</vt:lpstr>
      <vt:lpstr>Subcommittee Updates</vt:lpstr>
      <vt:lpstr>First Responder Guidelines</vt:lpstr>
      <vt:lpstr>Mass Casualty Support Services</vt:lpstr>
      <vt:lpstr>MCAC Current Events Update</vt:lpstr>
      <vt:lpstr>Recent &amp; Upcoming Events</vt:lpstr>
      <vt:lpstr>ASIM Course Feedback</vt:lpstr>
      <vt:lpstr>Member Roundtable Discussion</vt:lpstr>
      <vt:lpstr>Action Item Review</vt:lpstr>
      <vt:lpstr>Closing Remarks</vt:lpstr>
      <vt:lpstr>Adjourn  aaiwg.mdem@maryland.gov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Bryson, Katie</dc:creator>
  <cp:lastModifiedBy>Gray, Jennifer</cp:lastModifiedBy>
  <cp:revision>12</cp:revision>
  <dcterms:modified xsi:type="dcterms:W3CDTF">2026-02-23T17:22:26Z</dcterms:modified>
</cp:coreProperties>
</file>