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8" r:id="rId5"/>
    <p:sldMasterId id="214748366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5143500" cx="9144000"/>
  <p:notesSz cx="6858000" cy="9144000"/>
  <p:embeddedFontLst>
    <p:embeddedFont>
      <p:font typeface="Arial Black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99FACFA-8D2E-4605-833E-C2CD2F1BEB18}">
  <a:tblStyle styleId="{C99FACFA-8D2E-4605-833E-C2CD2F1BEB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24" Type="http://schemas.openxmlformats.org/officeDocument/2006/relationships/font" Target="fonts/ArialBlack-regular.fntdata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e1bc7e147_2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e1bc7e147_2_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fd46334e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fd46334e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a87c2cc8d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a87c2cc8d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fd46334e5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fd46334e5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1bdf380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01bdf380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Whole group roundtable, NOT subcommittee report-outs.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7e1bc7e14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7e1bc7e147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e1bc7e14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7e1bc7e14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e1bc7e14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7e1bc7e14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e1bc7e147_2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7e1bc7e147_2_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e1bc7e14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7e1bc7e147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4282d7c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8c4282d7cb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5618d372e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5618d372e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5618d372e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5618d372e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2232780a8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2232780a8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232780a8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2232780a8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a87c2cc8d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a87c2cc8d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2F2F2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 Black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rgbClr val="F2F2F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62865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628650" y="1077686"/>
            <a:ext cx="7886700" cy="33870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2F2F2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 Black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rgbClr val="F2F2F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62865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solidFill>
          <a:srgbClr val="F2F2F2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77" name="Google Shape;77;p18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79" name="Google Shape;79;p18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rgbClr val="F2F2F2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title"/>
          </p:nvPr>
        </p:nvSpPr>
        <p:spPr>
          <a:xfrm>
            <a:off x="62865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2F2F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20"/>
          <p:cNvSpPr/>
          <p:nvPr/>
        </p:nvSpPr>
        <p:spPr>
          <a:xfrm>
            <a:off x="172617" y="4417859"/>
            <a:ext cx="2703545" cy="6232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Active Assailant Interdisciplinary 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Work Group (AAIWG)</a:t>
            </a:r>
            <a:endParaRPr b="0" i="0" sz="12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solidFill>
          <a:srgbClr val="F2F2F2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619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indent="-3619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indent="-3619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90" name="Google Shape;90;p2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solidFill>
          <a:srgbClr val="F2F2F2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2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2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96" name="Google Shape;96;p22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  <a:defRPr b="0" i="0" sz="33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077686"/>
            <a:ext cx="7886700" cy="33870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1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965886" y="4706271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/>
          <p:nvPr/>
        </p:nvSpPr>
        <p:spPr>
          <a:xfrm rot="-5400000">
            <a:off x="4220989" y="383672"/>
            <a:ext cx="375457" cy="8817427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7F7F7F"/>
              </a:gs>
            </a:gsLst>
            <a:lin ang="540000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502873" y="4428346"/>
            <a:ext cx="641126" cy="82969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3820419" y="4677141"/>
            <a:ext cx="4753947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Active Assailant Interdisciplinary Work Group (AAIWG)</a:t>
            </a:r>
            <a:endParaRPr b="0" i="0" sz="12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/>
          <p:nvPr>
            <p:ph type="ctrTitle"/>
          </p:nvPr>
        </p:nvSpPr>
        <p:spPr>
          <a:xfrm>
            <a:off x="1143000" y="635547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 Black"/>
              <a:buNone/>
            </a:pPr>
            <a:r>
              <a:rPr lang="en" sz="3600"/>
              <a:t>Maryland Active Assailant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 Black"/>
              <a:buNone/>
            </a:pPr>
            <a:r>
              <a:rPr lang="en" sz="3600"/>
              <a:t>Interdisciplinary Work Group</a:t>
            </a:r>
            <a:endParaRPr sz="3600"/>
          </a:p>
        </p:txBody>
      </p:sp>
      <p:sp>
        <p:nvSpPr>
          <p:cNvPr id="102" name="Google Shape;102;p23"/>
          <p:cNvSpPr txBox="1"/>
          <p:nvPr>
            <p:ph idx="1" type="subTitle"/>
          </p:nvPr>
        </p:nvSpPr>
        <p:spPr>
          <a:xfrm>
            <a:off x="1143000" y="24899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3000"/>
              <a:t>March 29, 2023</a:t>
            </a:r>
            <a:endParaRPr sz="3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3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i="1" sz="30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Responder Guidelines</a:t>
            </a:r>
            <a:endParaRPr/>
          </a:p>
        </p:txBody>
      </p:sp>
      <p:sp>
        <p:nvSpPr>
          <p:cNvPr id="160" name="Google Shape;160;p32"/>
          <p:cNvSpPr txBox="1"/>
          <p:nvPr>
            <p:ph idx="1" type="body"/>
          </p:nvPr>
        </p:nvSpPr>
        <p:spPr>
          <a:xfrm>
            <a:off x="628650" y="878250"/>
            <a:ext cx="77535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Body Armor for EMS </a:t>
            </a:r>
            <a:endParaRPr b="0">
              <a:highlight>
                <a:srgbClr val="FFFF00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Developing guidelines and recommendations document similar to Equipment document </a:t>
            </a:r>
            <a:endParaRPr b="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Purchasing Considerations</a:t>
            </a:r>
            <a:endParaRPr b="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When to Wear</a:t>
            </a:r>
            <a:endParaRPr b="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Familiarization &amp; Use Best Practices</a:t>
            </a:r>
            <a:endParaRPr b="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Training &amp; Exercise Recommendations</a:t>
            </a:r>
            <a:endParaRPr b="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Legal Guidance/Obligations </a:t>
            </a:r>
            <a:endParaRPr b="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Template for Policy</a:t>
            </a:r>
            <a:endParaRPr b="0"/>
          </a:p>
          <a:p>
            <a:pPr indent="0" lvl="0" marL="13716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Next meeting: </a:t>
            </a:r>
            <a:r>
              <a:rPr b="0" lang="en">
                <a:highlight>
                  <a:srgbClr val="F2F2F2"/>
                </a:highlight>
              </a:rPr>
              <a:t>TBD - late April</a:t>
            </a:r>
            <a:endParaRPr b="0"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3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MCAC Briefing</a:t>
            </a:r>
            <a:endParaRPr/>
          </a:p>
        </p:txBody>
      </p:sp>
      <p:sp>
        <p:nvSpPr>
          <p:cNvPr id="166" name="Google Shape;166;p33"/>
          <p:cNvSpPr txBox="1"/>
          <p:nvPr>
            <p:ph idx="1" type="body"/>
          </p:nvPr>
        </p:nvSpPr>
        <p:spPr>
          <a:xfrm>
            <a:off x="628650" y="1077686"/>
            <a:ext cx="78867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❖"/>
            </a:pPr>
            <a:r>
              <a:rPr lang="en" sz="1800">
                <a:solidFill>
                  <a:srgbClr val="000000"/>
                </a:solidFill>
              </a:rPr>
              <a:t>Ms. Jessica Curtis, Senior Intelligence Analyst, MCAC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➢"/>
            </a:pPr>
            <a:r>
              <a:rPr b="0" lang="en">
                <a:solidFill>
                  <a:srgbClr val="000000"/>
                </a:solidFill>
              </a:rPr>
              <a:t>Overview of recent active assailant incidents and successful prevention activities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Legislative Update</a:t>
            </a:r>
            <a:endParaRPr/>
          </a:p>
        </p:txBody>
      </p:sp>
      <p:sp>
        <p:nvSpPr>
          <p:cNvPr id="172" name="Google Shape;172;p34"/>
          <p:cNvSpPr txBox="1"/>
          <p:nvPr>
            <p:ph idx="1" type="body"/>
          </p:nvPr>
        </p:nvSpPr>
        <p:spPr>
          <a:xfrm>
            <a:off x="628650" y="1077686"/>
            <a:ext cx="78867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❖"/>
            </a:pPr>
            <a:r>
              <a:rPr lang="en" sz="1800">
                <a:solidFill>
                  <a:srgbClr val="000000"/>
                </a:solidFill>
              </a:rPr>
              <a:t>Ms. Sabrina Chase, Legal Counsel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➢"/>
            </a:pPr>
            <a:r>
              <a:rPr lang="en">
                <a:highlight>
                  <a:srgbClr val="F2F2F2"/>
                </a:highlight>
              </a:rPr>
              <a:t>Overview of legislative activity related to active assailant incident preparedness, response and prevention</a:t>
            </a:r>
            <a:endParaRPr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 Roundtable Discussion</a:t>
            </a:r>
            <a:endParaRPr/>
          </a:p>
        </p:txBody>
      </p:sp>
      <p:sp>
        <p:nvSpPr>
          <p:cNvPr id="178" name="Google Shape;178;p35"/>
          <p:cNvSpPr txBox="1"/>
          <p:nvPr>
            <p:ph idx="1" type="body"/>
          </p:nvPr>
        </p:nvSpPr>
        <p:spPr>
          <a:xfrm>
            <a:off x="628650" y="1077686"/>
            <a:ext cx="78867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r>
              <a:rPr lang="en"/>
              <a:t> of items of interest or concern from any voting member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6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</a:pPr>
            <a:r>
              <a:rPr lang="en" sz="3600"/>
              <a:t>Action Item Review</a:t>
            </a:r>
            <a:endParaRPr sz="3600"/>
          </a:p>
        </p:txBody>
      </p:sp>
      <p:sp>
        <p:nvSpPr>
          <p:cNvPr id="184" name="Google Shape;184;p36"/>
          <p:cNvSpPr txBox="1"/>
          <p:nvPr>
            <p:ph idx="1" type="body"/>
          </p:nvPr>
        </p:nvSpPr>
        <p:spPr>
          <a:xfrm>
            <a:off x="628650" y="1077686"/>
            <a:ext cx="7886700" cy="3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Sgt. Travis Nelson, Co-Chair, MD AAIWG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Mr. Randy Linthicum, Co-Chair, MD AAIWG</a:t>
            </a:r>
            <a:endParaRPr sz="180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7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 Remarks</a:t>
            </a:r>
            <a:endParaRPr/>
          </a:p>
        </p:txBody>
      </p:sp>
      <p:sp>
        <p:nvSpPr>
          <p:cNvPr id="190" name="Google Shape;190;p37"/>
          <p:cNvSpPr txBox="1"/>
          <p:nvPr>
            <p:ph idx="1" type="body"/>
          </p:nvPr>
        </p:nvSpPr>
        <p:spPr>
          <a:xfrm>
            <a:off x="628650" y="1077686"/>
            <a:ext cx="78867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Sgt. Travis Nelson, Co-Chair, MD AAIWG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Mr. Randy Linthicum, Co-Chair, MD AAIWG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/>
          <p:nvPr>
            <p:ph type="title"/>
          </p:nvPr>
        </p:nvSpPr>
        <p:spPr>
          <a:xfrm>
            <a:off x="628650" y="1315950"/>
            <a:ext cx="7886700" cy="2183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Adjourn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aaiwg.mdem@maryland.gov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type="title"/>
          </p:nvPr>
        </p:nvSpPr>
        <p:spPr>
          <a:xfrm>
            <a:off x="628650" y="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</a:pPr>
            <a:r>
              <a:rPr lang="en" sz="3600"/>
              <a:t>Agenda</a:t>
            </a:r>
            <a:endParaRPr sz="3600"/>
          </a:p>
        </p:txBody>
      </p:sp>
      <p:sp>
        <p:nvSpPr>
          <p:cNvPr id="108" name="Google Shape;108;p24"/>
          <p:cNvSpPr txBox="1"/>
          <p:nvPr>
            <p:ph idx="1" type="body"/>
          </p:nvPr>
        </p:nvSpPr>
        <p:spPr>
          <a:xfrm>
            <a:off x="628650" y="925286"/>
            <a:ext cx="7886700" cy="3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Call to Order</a:t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Subcommittee Updates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MCAC Update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Legislative Update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Member Roundtable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Action Item Review</a:t>
            </a:r>
            <a:endParaRPr sz="2400"/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Closing Remarks &amp; Adjourn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</a:pPr>
            <a:r>
              <a:rPr lang="en" sz="3600"/>
              <a:t>Call to Order</a:t>
            </a:r>
            <a:endParaRPr sz="3600"/>
          </a:p>
        </p:txBody>
      </p:sp>
      <p:sp>
        <p:nvSpPr>
          <p:cNvPr id="114" name="Google Shape;114;p25"/>
          <p:cNvSpPr txBox="1"/>
          <p:nvPr>
            <p:ph idx="1" type="body"/>
          </p:nvPr>
        </p:nvSpPr>
        <p:spPr>
          <a:xfrm>
            <a:off x="628650" y="1077686"/>
            <a:ext cx="7886700" cy="3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Sgt. Travis Nelson, Co-Chair, MD AAIWG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Mr. Randy Linthicum, Co-Chair, MD AAIWG</a:t>
            </a:r>
            <a:endParaRPr sz="1800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b="0" lang="en" sz="1800"/>
              <a:t>Introductions</a:t>
            </a:r>
            <a:endParaRPr b="0" sz="1800"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b="0" lang="en" sz="1800"/>
              <a:t>Approval of Meeting Minutes from </a:t>
            </a:r>
            <a:r>
              <a:rPr b="0" lang="en"/>
              <a:t>December 7, 2022</a:t>
            </a:r>
            <a:endParaRPr b="0"/>
          </a:p>
          <a:p>
            <a:pPr indent="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628650" y="27592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 Black"/>
              <a:buNone/>
            </a:pPr>
            <a:r>
              <a:rPr lang="en" sz="3500"/>
              <a:t>Subcommittee Update</a:t>
            </a:r>
            <a:endParaRPr sz="3500"/>
          </a:p>
        </p:txBody>
      </p:sp>
      <p:sp>
        <p:nvSpPr>
          <p:cNvPr id="120" name="Google Shape;120;p26"/>
          <p:cNvSpPr txBox="1"/>
          <p:nvPr>
            <p:ph idx="1" type="body"/>
          </p:nvPr>
        </p:nvSpPr>
        <p:spPr>
          <a:xfrm>
            <a:off x="713225" y="1216900"/>
            <a:ext cx="7886700" cy="30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Ms. </a:t>
            </a:r>
            <a:r>
              <a:rPr lang="en" sz="1800"/>
              <a:t>Jennifer Gray, Contract Support - Tetra Tech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 sz="1800"/>
              <a:t>Ms. Katie Bryson, Contract Support - Tetra Tech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Emergency People Search &amp; Recovery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Community Outreach/Website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First Responder </a:t>
            </a:r>
            <a:r>
              <a:rPr b="0" lang="en"/>
              <a:t>Guidelines</a:t>
            </a:r>
            <a:endParaRPr b="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type="title"/>
          </p:nvPr>
        </p:nvSpPr>
        <p:spPr>
          <a:xfrm>
            <a:off x="628650" y="15240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Emergency People Search &amp; Recovery</a:t>
            </a:r>
            <a:endParaRPr/>
          </a:p>
        </p:txBody>
      </p:sp>
      <p:sp>
        <p:nvSpPr>
          <p:cNvPr id="126" name="Google Shape;126;p27"/>
          <p:cNvSpPr txBox="1"/>
          <p:nvPr>
            <p:ph idx="1" type="body"/>
          </p:nvPr>
        </p:nvSpPr>
        <p:spPr>
          <a:xfrm>
            <a:off x="628650" y="1230075"/>
            <a:ext cx="48540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Training based on Guidance Document being developed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Draft slide deck provided to Subcommittee for review and feedback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Case studies being added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Pilot training delivery tentatively planned for summer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Long-term plan to record online training</a:t>
            </a:r>
            <a:endParaRPr b="0"/>
          </a:p>
          <a:p>
            <a:pPr indent="0" lvl="0" marL="9144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Next meeting: April 19</a:t>
            </a:r>
            <a:endParaRPr b="0">
              <a:highlight>
                <a:srgbClr val="FFFF00"/>
              </a:highlight>
            </a:endParaRPr>
          </a:p>
        </p:txBody>
      </p:sp>
      <p:pic>
        <p:nvPicPr>
          <p:cNvPr id="127" name="Google Shape;12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2850" y="1669775"/>
            <a:ext cx="3202250" cy="1803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Outreach/Website</a:t>
            </a:r>
            <a:endParaRPr/>
          </a:p>
        </p:txBody>
      </p:sp>
      <p:sp>
        <p:nvSpPr>
          <p:cNvPr id="133" name="Google Shape;133;p28"/>
          <p:cNvSpPr txBox="1"/>
          <p:nvPr>
            <p:ph idx="1" type="body"/>
          </p:nvPr>
        </p:nvSpPr>
        <p:spPr>
          <a:xfrm>
            <a:off x="628650" y="787975"/>
            <a:ext cx="41154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lang="en"/>
              <a:t>Completed </a:t>
            </a:r>
            <a:r>
              <a:rPr lang="en"/>
              <a:t>Website Updates:</a:t>
            </a:r>
            <a:r>
              <a:rPr b="0" lang="en"/>
              <a:t> 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Add Support Services for MCIs document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Add Equipment Recommendations document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Update Subcommittees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Update Governor Hogan to Governor Moore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Announcements for new documents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Create standalone Contact Us page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Move PIA requests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Remove Symposium page</a:t>
            </a:r>
            <a:endParaRPr b="0"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pic>
        <p:nvPicPr>
          <p:cNvPr id="134" name="Google Shape;13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2347" y="968525"/>
            <a:ext cx="4015499" cy="320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Outreach/Website</a:t>
            </a:r>
            <a:endParaRPr/>
          </a:p>
        </p:txBody>
      </p:sp>
      <p:sp>
        <p:nvSpPr>
          <p:cNvPr id="140" name="Google Shape;140;p29"/>
          <p:cNvSpPr txBox="1"/>
          <p:nvPr>
            <p:ph idx="1" type="body"/>
          </p:nvPr>
        </p:nvSpPr>
        <p:spPr>
          <a:xfrm>
            <a:off x="628650" y="771175"/>
            <a:ext cx="3943500" cy="22815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Interviews being conducted to identify engagement strategies and discuss: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Existing active assailant preparedness efforts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Barriers to preparedness activities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Best ways to communicate with stakeholders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Opportunities to engage with different stakeholder groups (webinars, meetings, conferences, etc.)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Topics of interest</a:t>
            </a:r>
            <a:endParaRPr b="0"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graphicFrame>
        <p:nvGraphicFramePr>
          <p:cNvPr id="141" name="Google Shape;141;p29"/>
          <p:cNvGraphicFramePr/>
          <p:nvPr/>
        </p:nvGraphicFramePr>
        <p:xfrm>
          <a:off x="4946000" y="9315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{C99FACFA-8D2E-4605-833E-C2CD2F1BEB18}</a:tableStyleId>
              </a:tblPr>
              <a:tblGrid>
                <a:gridCol w="3750700"/>
              </a:tblGrid>
              <a:tr h="365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Completed</a:t>
                      </a:r>
                      <a:endParaRPr b="1" i="1"/>
                    </a:p>
                  </a:txBody>
                  <a:tcPr marT="91425" marB="91425" marR="91425" marL="91425"/>
                </a:tc>
              </a:tr>
              <a:tr h="1547550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Assoc. Campus Law Enforcement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MD Dept of Disabilities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Social Security Administration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GOCPYVS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University of Maryland Medical Center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Archdiocese</a:t>
                      </a:r>
                      <a:r>
                        <a:rPr lang="en" sz="1200"/>
                        <a:t> of Baltimore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65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Upcoming</a:t>
                      </a:r>
                      <a:endParaRPr b="1" i="1"/>
                    </a:p>
                  </a:txBody>
                  <a:tcPr marT="91425" marB="91425" marR="91425" marL="91425"/>
                </a:tc>
              </a:tr>
              <a:tr h="1153600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Faith-Based ISAO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MSDE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Johns Hopkins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" sz="1200"/>
                        <a:t>MedStar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Outreach/Website</a:t>
            </a:r>
            <a:endParaRPr/>
          </a:p>
        </p:txBody>
      </p:sp>
      <p:sp>
        <p:nvSpPr>
          <p:cNvPr id="147" name="Google Shape;147;p30"/>
          <p:cNvSpPr txBox="1"/>
          <p:nvPr>
            <p:ph idx="1" type="body"/>
          </p:nvPr>
        </p:nvSpPr>
        <p:spPr>
          <a:xfrm>
            <a:off x="628650" y="994200"/>
            <a:ext cx="7738200" cy="3387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Upcoming Conferences: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MCSS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MDEMA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EMS Care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MD Crime Victim’s Rights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MSFA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b="0" lang="en"/>
              <a:t>Mid-Atlantic Life Safety</a:t>
            </a:r>
            <a:endParaRPr b="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Looking for volunteers to support staffing a table at various conferences - GoogleSheet to sign up </a:t>
            </a:r>
            <a:endParaRPr b="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Next meeting: </a:t>
            </a:r>
            <a:r>
              <a:rPr b="0" lang="en"/>
              <a:t>March 31</a:t>
            </a:r>
            <a:endParaRPr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 txBox="1"/>
          <p:nvPr>
            <p:ph type="title"/>
          </p:nvPr>
        </p:nvSpPr>
        <p:spPr>
          <a:xfrm>
            <a:off x="628650" y="0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Responder Guidelines</a:t>
            </a:r>
            <a:endParaRPr/>
          </a:p>
        </p:txBody>
      </p:sp>
      <p:sp>
        <p:nvSpPr>
          <p:cNvPr id="153" name="Google Shape;153;p31"/>
          <p:cNvSpPr txBox="1"/>
          <p:nvPr>
            <p:ph idx="1" type="body"/>
          </p:nvPr>
        </p:nvSpPr>
        <p:spPr>
          <a:xfrm>
            <a:off x="628650" y="878250"/>
            <a:ext cx="5409300" cy="3387000"/>
          </a:xfrm>
          <a:prstGeom prst="rect">
            <a:avLst/>
          </a:prstGeom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❖"/>
            </a:pPr>
            <a:r>
              <a:rPr b="0" lang="en"/>
              <a:t>Field Operations Guide (FOG) reviewed and updated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Groups with the opportunity to review: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Full AAIWG; MIEMSS JAC; Metro Chiefs; Local Emergency Managers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Feedback submissions received: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6</a:t>
            </a:r>
            <a:r>
              <a:rPr b="0" lang="en"/>
              <a:t> submissions from AACo PD, OCFD, FBI representatives</a:t>
            </a:r>
            <a:endParaRPr b="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Revisions: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0" lang="en"/>
              <a:t>Clarifying</a:t>
            </a:r>
            <a:r>
              <a:rPr b="0" lang="en"/>
              <a:t> language, minor content additions, ensuring NIMS-compliant language</a:t>
            </a:r>
            <a:endParaRPr b="0"/>
          </a:p>
          <a:p>
            <a:pPr indent="0" lvl="0" marL="4572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</p:txBody>
      </p:sp>
      <p:pic>
        <p:nvPicPr>
          <p:cNvPr id="154" name="Google Shape;15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8275" y="823625"/>
            <a:ext cx="1981550" cy="3569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